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72" r:id="rId2"/>
    <p:sldId id="261" r:id="rId3"/>
    <p:sldId id="264" r:id="rId4"/>
    <p:sldId id="265" r:id="rId5"/>
    <p:sldId id="267" r:id="rId6"/>
    <p:sldId id="278" r:id="rId7"/>
    <p:sldId id="280" r:id="rId8"/>
    <p:sldId id="268" r:id="rId9"/>
    <p:sldId id="269" r:id="rId10"/>
    <p:sldId id="270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CD19-5BD1-440A-837C-11933BBFEFA9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FC5E-D6A6-4104-A17D-4133D9512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FC5E-D6A6-4104-A17D-4133D9512F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2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Русский  язык  2  класс</a:t>
            </a:r>
            <a:b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УМК  «Школа России»</a:t>
            </a:r>
            <a:endParaRPr lang="ru-RU" altLang="ru-RU" sz="2800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15616" y="2411575"/>
            <a:ext cx="8229600" cy="1528781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Arial Black" pitchFamily="34" charset="0"/>
              </a:rPr>
              <a:t>Что  такое</a:t>
            </a:r>
          </a:p>
          <a:p>
            <a:pPr>
              <a:buFontTx/>
              <a:buNone/>
            </a:pPr>
            <a:r>
              <a:rPr lang="ru-RU" altLang="ru-RU" sz="4000" dirty="0" smtClean="0">
                <a:solidFill>
                  <a:srgbClr val="002060"/>
                </a:solidFill>
                <a:latin typeface="Arial Black" pitchFamily="34" charset="0"/>
              </a:rPr>
              <a:t>корень  </a:t>
            </a:r>
            <a:r>
              <a:rPr lang="ru-RU" altLang="ru-RU" sz="4000" dirty="0" smtClean="0">
                <a:solidFill>
                  <a:srgbClr val="002060"/>
                </a:solidFill>
                <a:latin typeface="Arial Black" pitchFamily="34" charset="0"/>
              </a:rPr>
              <a:t>слова? Однокоренные слова.</a:t>
            </a:r>
            <a:endParaRPr lang="ru-RU" altLang="ru-RU" sz="4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375693" y="4725194"/>
            <a:ext cx="43926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1800" kern="0" dirty="0">
              <a:solidFill>
                <a:srgbClr val="00206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96" y="4616450"/>
            <a:ext cx="1401762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9823"/>
            <a:ext cx="19685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922349" y="5783036"/>
            <a:ext cx="1925637" cy="485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С.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135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3108723" cy="168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139574" y="620688"/>
            <a:ext cx="7416824" cy="633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Словарь  однокоренных  слов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9574" y="1556792"/>
            <a:ext cx="7949284" cy="1396273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Запишите  любую  группу однокоренных  слов  в  алфавитном  порядке.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34368" y="2962255"/>
            <a:ext cx="702325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Обозначьте  в  словах  корень.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4368" y="3725162"/>
            <a:ext cx="7614096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Прочитайте  группу однокоренных  слов  из  тетради,  назовите  корень.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5516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 случилось  в  лесу?</a:t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Определите  по  упр. 87 стр. 62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3"/>
            <a:ext cx="7859216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Испугались  медвежонка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Ёж  с  ежихой  и  ежонком,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Чиж  с 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чижихой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и 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чижонком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Стриж  с 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стрижихой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и 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стрижонком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8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6948" y="3645024"/>
            <a:ext cx="7859216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Разбежались  кто  куда,</a:t>
            </a:r>
          </a:p>
          <a:p>
            <a:pPr marL="0" indent="0" algn="ctr"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Приведи  -  ка  их  сюда!</a:t>
            </a:r>
          </a:p>
          <a:p>
            <a:pPr marL="0" indent="0" algn="ctr">
              <a:buFont typeface="Arial" charset="0"/>
              <a:buNone/>
            </a:pP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101097" y="2025450"/>
            <a:ext cx="733864" cy="181370"/>
            <a:chOff x="2608" y="3430"/>
            <a:chExt cx="1678" cy="454"/>
          </a:xfrm>
        </p:grpSpPr>
        <p:sp>
          <p:nvSpPr>
            <p:cNvPr id="6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7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786612" y="2492896"/>
            <a:ext cx="986718" cy="362740"/>
            <a:chOff x="2608" y="3430"/>
            <a:chExt cx="1678" cy="454"/>
          </a:xfrm>
        </p:grpSpPr>
        <p:sp>
          <p:nvSpPr>
            <p:cNvPr id="9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0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347864" y="2091413"/>
            <a:ext cx="733864" cy="181370"/>
            <a:chOff x="2608" y="3430"/>
            <a:chExt cx="1678" cy="454"/>
          </a:xfrm>
        </p:grpSpPr>
        <p:sp>
          <p:nvSpPr>
            <p:cNvPr id="12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3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5652120" y="2087165"/>
            <a:ext cx="733864" cy="181370"/>
            <a:chOff x="2608" y="3430"/>
            <a:chExt cx="1678" cy="454"/>
          </a:xfrm>
        </p:grpSpPr>
        <p:sp>
          <p:nvSpPr>
            <p:cNvPr id="15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6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3341708" y="2540076"/>
            <a:ext cx="986718" cy="362740"/>
            <a:chOff x="2608" y="3430"/>
            <a:chExt cx="1678" cy="454"/>
          </a:xfrm>
        </p:grpSpPr>
        <p:sp>
          <p:nvSpPr>
            <p:cNvPr id="18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821155" y="2550971"/>
            <a:ext cx="986718" cy="362740"/>
            <a:chOff x="2608" y="3430"/>
            <a:chExt cx="1678" cy="454"/>
          </a:xfrm>
        </p:grpSpPr>
        <p:sp>
          <p:nvSpPr>
            <p:cNvPr id="21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2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192798" y="3018931"/>
            <a:ext cx="1327677" cy="362740"/>
            <a:chOff x="2608" y="3430"/>
            <a:chExt cx="1678" cy="454"/>
          </a:xfrm>
        </p:grpSpPr>
        <p:sp>
          <p:nvSpPr>
            <p:cNvPr id="24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3158879" y="3018931"/>
            <a:ext cx="1327677" cy="362740"/>
            <a:chOff x="2608" y="3430"/>
            <a:chExt cx="1678" cy="454"/>
          </a:xfrm>
        </p:grpSpPr>
        <p:sp>
          <p:nvSpPr>
            <p:cNvPr id="27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8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6061660" y="3018931"/>
            <a:ext cx="1327677" cy="362740"/>
            <a:chOff x="2608" y="3430"/>
            <a:chExt cx="1678" cy="454"/>
          </a:xfrm>
        </p:grpSpPr>
        <p:sp>
          <p:nvSpPr>
            <p:cNvPr id="30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31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pic>
        <p:nvPicPr>
          <p:cNvPr id="32" name="Picture 4" descr="https://pixy.org/src/24/2460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38" y="4020818"/>
            <a:ext cx="2051962" cy="28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71" y="4725144"/>
            <a:ext cx="2328789" cy="174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4848" y="623537"/>
            <a:ext cx="8229600" cy="885825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  <a:latin typeface="Arial Black" pitchFamily="34" charset="0"/>
              </a:rPr>
              <a:t>Контрольные   вопросы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15616" y="1653338"/>
            <a:ext cx="8196263" cy="3759639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С  какими  словами  познакомились?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7" y="479562"/>
            <a:ext cx="953491" cy="117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1257378" y="3749278"/>
            <a:ext cx="819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 такое  корень  слова?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126750" y="4581128"/>
            <a:ext cx="819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Как  выделяют  корень  слова?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68016" y="2537477"/>
            <a:ext cx="8196263" cy="8334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Назовите признаки  однокоренных  слов.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02" y="4836301"/>
            <a:ext cx="1638645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825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0000"/>
                </a:solidFill>
                <a:latin typeface="Arial Black" pitchFamily="34" charset="0"/>
              </a:rPr>
              <a:t>Оцените  свою  работу!</a:t>
            </a:r>
          </a:p>
        </p:txBody>
      </p:sp>
      <p:pic>
        <p:nvPicPr>
          <p:cNvPr id="5" name="Рисунок 6" descr="http://static9.depositphotos.com/1575949/1233/i/950/depositphotos_12330297-Set-of-smiley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349" y="4464050"/>
            <a:ext cx="15843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http://static9.depositphotos.com/1575949/1233/i/950/depositphotos_12330297-Set-of-smiley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472" y="2813050"/>
            <a:ext cx="15541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http://static9.depositphotos.com/1575949/1233/i/950/depositphotos_12330297-Set-of-smiley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054" y="1160463"/>
            <a:ext cx="15970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549893" y="1555750"/>
            <a:ext cx="6202362" cy="822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Получилось  и  понятно  всё,  работа  без  ошибок! 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647674" y="3227388"/>
            <a:ext cx="6202362" cy="822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Получилось  и  понятно  всё, были  некоторые  ошибки.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657199" y="4884737"/>
            <a:ext cx="5659217" cy="820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Затрудняюсь,  были  ошибки, постараюсь  ещё. </a:t>
            </a:r>
          </a:p>
        </p:txBody>
      </p:sp>
    </p:spTree>
    <p:extLst>
      <p:ext uri="{BB962C8B-B14F-4D97-AF65-F5344CB8AC3E}">
        <p14:creationId xmlns:p14="http://schemas.microsoft.com/office/powerpoint/2010/main" val="2138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9" y="296652"/>
            <a:ext cx="5937250" cy="28225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781186" y="3145307"/>
            <a:ext cx="3767435" cy="485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С.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62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упр. 8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87450" y="4005064"/>
            <a:ext cx="7416998" cy="971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Как  работать  с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однокоренными  словами  дома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801813" y="5301208"/>
            <a:ext cx="5727700" cy="973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 за  работу </a:t>
            </a:r>
          </a:p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на  уроке!</a:t>
            </a:r>
          </a:p>
        </p:txBody>
      </p:sp>
    </p:spTree>
    <p:extLst>
      <p:ext uri="{BB962C8B-B14F-4D97-AF65-F5344CB8AC3E}">
        <p14:creationId xmlns:p14="http://schemas.microsoft.com/office/powerpoint/2010/main" val="473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677" y="582311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002060"/>
                </a:solidFill>
                <a:latin typeface="Arial Black" pitchFamily="34" charset="0"/>
              </a:rPr>
              <a:t>9 </a:t>
            </a:r>
            <a:r>
              <a:rPr lang="ru-RU" altLang="ru-RU" sz="4000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  <a:t>кт</a:t>
            </a:r>
            <a:r>
              <a:rPr lang="ru-RU" altLang="ru-RU" sz="4000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  <a:t>бря.</a:t>
            </a:r>
            <a:b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altLang="ru-RU" sz="4000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altLang="ru-RU" sz="40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sz="4000" dirty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r>
              <a:rPr lang="en-US" altLang="ru-RU" sz="40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Arial Black" pitchFamily="34" charset="0"/>
              </a:rPr>
            </a:br>
            <a:endParaRPr lang="ru-RU" sz="4000" dirty="0"/>
          </a:p>
        </p:txBody>
      </p:sp>
      <p:pic>
        <p:nvPicPr>
          <p:cNvPr id="7" name="Picture 4" descr="C:\Documents and Settings\Лариса\Рабочий стол\Коллекция для  созд  презентаций\правильно  сиж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>
            <a:fillRect/>
          </a:stretch>
        </p:blipFill>
        <p:spPr bwMode="auto">
          <a:xfrm>
            <a:off x="1683129" y="2132856"/>
            <a:ext cx="60833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62954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Упражнение  в  чистописании             по  образцу  учителя</a:t>
            </a:r>
            <a:endParaRPr lang="ru-RU" altLang="ru-RU" sz="2800" dirty="0" smtClean="0"/>
          </a:p>
        </p:txBody>
      </p:sp>
      <p:pic>
        <p:nvPicPr>
          <p:cNvPr id="5" name="Picture 4" descr="C:\Documents and Settings\Лариса\Рабочий стол\Коллекция для  созд  презентаций\правильно  сиж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t="15350" b="26"/>
          <a:stretch/>
        </p:blipFill>
        <p:spPr bwMode="auto">
          <a:xfrm>
            <a:off x="6156176" y="2348880"/>
            <a:ext cx="2488125" cy="26524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9134" y="3998045"/>
            <a:ext cx="6640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kern="0" dirty="0" smtClean="0">
                <a:solidFill>
                  <a:srgbClr val="FF0000"/>
                </a:solidFill>
                <a:latin typeface="Arial Black" pitchFamily="34" charset="0"/>
              </a:rPr>
              <a:t>Сижу  правильно, </a:t>
            </a:r>
          </a:p>
          <a:p>
            <a:pPr>
              <a:defRPr/>
            </a:pPr>
            <a:r>
              <a:rPr lang="ru-RU" altLang="ru-RU" sz="3200" kern="0" dirty="0" smtClean="0">
                <a:solidFill>
                  <a:srgbClr val="FF0000"/>
                </a:solidFill>
                <a:latin typeface="Arial Black" pitchFamily="34" charset="0"/>
              </a:rPr>
              <a:t>пишу  красиво!</a:t>
            </a:r>
            <a:endParaRPr lang="ru-RU" altLang="ru-RU" sz="3200" kern="0" dirty="0" smtClean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2673623"/>
            <a:ext cx="19716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32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ЛЕС</a:t>
            </a: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458833" y="2673621"/>
            <a:ext cx="1075365" cy="162131"/>
            <a:chOff x="2608" y="3430"/>
            <a:chExt cx="1678" cy="454"/>
          </a:xfrm>
        </p:grpSpPr>
        <p:sp>
          <p:nvSpPr>
            <p:cNvPr id="10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1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236" y="300494"/>
            <a:ext cx="7499176" cy="2016224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Вот  так  лес!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Чудный  лес!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 дереве  не  только  листва,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 растут  на  дереве  слова!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pixy.org/src/24/2460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65" y="2098247"/>
            <a:ext cx="3409235" cy="47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3206" y="5877272"/>
            <a:ext cx="1224136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401915" y="5643020"/>
            <a:ext cx="986718" cy="362740"/>
            <a:chOff x="2608" y="3430"/>
            <a:chExt cx="1678" cy="454"/>
          </a:xfrm>
        </p:grpSpPr>
        <p:sp>
          <p:nvSpPr>
            <p:cNvPr id="8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9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5670832" y="3789040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ЛЕСОК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728698" y="3554788"/>
            <a:ext cx="986718" cy="362740"/>
            <a:chOff x="2608" y="3430"/>
            <a:chExt cx="1678" cy="454"/>
          </a:xfrm>
        </p:grpSpPr>
        <p:sp>
          <p:nvSpPr>
            <p:cNvPr id="12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3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313103" y="4109964"/>
            <a:ext cx="2088811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ЛЕСНИК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2370970" y="3875712"/>
            <a:ext cx="986718" cy="362740"/>
            <a:chOff x="2608" y="3430"/>
            <a:chExt cx="1678" cy="454"/>
          </a:xfrm>
        </p:grpSpPr>
        <p:sp>
          <p:nvSpPr>
            <p:cNvPr id="16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7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451948" y="2332499"/>
            <a:ext cx="226346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ЛЕСНОЙ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509814" y="2098247"/>
            <a:ext cx="986718" cy="362740"/>
            <a:chOff x="2608" y="3430"/>
            <a:chExt cx="1678" cy="454"/>
          </a:xfrm>
        </p:grpSpPr>
        <p:sp>
          <p:nvSpPr>
            <p:cNvPr id="20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1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1330237" y="2718927"/>
            <a:ext cx="256247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ЛЕСОВИК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407950" y="2537557"/>
            <a:ext cx="986718" cy="362740"/>
            <a:chOff x="2608" y="3430"/>
            <a:chExt cx="1678" cy="454"/>
          </a:xfrm>
        </p:grpSpPr>
        <p:sp>
          <p:nvSpPr>
            <p:cNvPr id="24" name="Arc 32"/>
            <p:cNvSpPr>
              <a:spLocks/>
            </p:cNvSpPr>
            <p:nvPr/>
          </p:nvSpPr>
          <p:spPr bwMode="auto">
            <a:xfrm>
              <a:off x="3426" y="3430"/>
              <a:ext cx="860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608" y="3430"/>
              <a:ext cx="818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2476151" y="5080170"/>
            <a:ext cx="4239266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Какие  это  слова?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76150" y="5095711"/>
            <a:ext cx="4688137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Родственные  слова 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75020" y="333375"/>
            <a:ext cx="7273925" cy="920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 smtClean="0">
                <a:solidFill>
                  <a:srgbClr val="FF0000"/>
                </a:solidFill>
                <a:latin typeface="Arial Black" pitchFamily="34" charset="0"/>
              </a:rPr>
              <a:t>Слова,  слова,  слова 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0"/>
          <a:stretch/>
        </p:blipFill>
        <p:spPr bwMode="auto">
          <a:xfrm>
            <a:off x="1375020" y="2534433"/>
            <a:ext cx="2718083" cy="3831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334119" y="3717032"/>
            <a:ext cx="4314825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Однокоренные  слова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0305" y="5531867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С. 61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7624" y="1124744"/>
            <a:ext cx="746132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 по  другому  можно  назвать  родственные  слова?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4714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695" y="1002669"/>
            <a:ext cx="70723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	цветок, поле, лист, цветёт, листовая, полянка, цветы, полевой, листочек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7032"/>
            <a:ext cx="1643074" cy="14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55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48680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7032"/>
            <a:ext cx="1643074" cy="14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43800"/>
              </p:ext>
            </p:extLst>
          </p:nvPr>
        </p:nvGraphicFramePr>
        <p:xfrm>
          <a:off x="1811747" y="1362198"/>
          <a:ext cx="6096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цветы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поле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лист</a:t>
                      </a:r>
                      <a:endParaRPr lang="ru-RU" sz="36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цветок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полянка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листочек</a:t>
                      </a:r>
                      <a:endParaRPr lang="ru-RU" sz="36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цветёт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полевой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листовой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491880" y="1412776"/>
            <a:ext cx="2046288" cy="792162"/>
            <a:chOff x="2608" y="3430"/>
            <a:chExt cx="1678" cy="454"/>
          </a:xfrm>
        </p:grpSpPr>
        <p:sp>
          <p:nvSpPr>
            <p:cNvPr id="5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6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 bwMode="auto">
          <a:xfrm>
            <a:off x="1145502" y="3212976"/>
            <a:ext cx="7545388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Корень  слова  -  общая  часть 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родственных (однокоренных)   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слов.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0305" y="5531867"/>
            <a:ext cx="178148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С. 61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9" y="479074"/>
            <a:ext cx="19685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4469" y="476672"/>
            <a:ext cx="2232248" cy="13681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ТРАВА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ТРАВКА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1160748"/>
            <a:ext cx="2444114" cy="13681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ШУМ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ШУМЕТЬ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37211" y="2636912"/>
            <a:ext cx="2952328" cy="13681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СМЕЛЫЙ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СМЕЛОСТЬ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35" y="549313"/>
            <a:ext cx="14033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51462" y="549313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1462" y="1117990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1329100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068" y="1909552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93190" y="2819778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3190" y="3324848"/>
            <a:ext cx="1320185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94753" y="4293096"/>
            <a:ext cx="6877647" cy="93610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Может   быть  слово  без  корня?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07206" y="5157192"/>
            <a:ext cx="7304019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 корне заключено  общее  значение  всех  однокоренных слов.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3055185"/>
            <a:ext cx="3816424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Проведём  опыт!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65" y="5157192"/>
            <a:ext cx="121643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8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242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Arial Black</vt:lpstr>
      <vt:lpstr>1_Тема Office</vt:lpstr>
      <vt:lpstr>Презентация PowerPoint</vt:lpstr>
      <vt:lpstr>Презентация PowerPoint</vt:lpstr>
      <vt:lpstr> Упражнение  в  чистописании             по  образцу  учителя</vt:lpstr>
      <vt:lpstr>Вот  так  лес! Чудный  лес! На  дереве  не  только  листва, А  растут  на  дереве  слова!</vt:lpstr>
      <vt:lpstr>Презентация PowerPoint</vt:lpstr>
      <vt:lpstr>Презентация PowerPoint</vt:lpstr>
      <vt:lpstr>Презентация PowerPoint</vt:lpstr>
      <vt:lpstr>Презентация PowerPoint</vt:lpstr>
      <vt:lpstr>Может   быть  слово  без  корня?</vt:lpstr>
      <vt:lpstr>Запишите  любую  группу однокоренных  слов  в  алфавитном  порядке.  </vt:lpstr>
      <vt:lpstr>Что  случилось  в  лесу? Определите  по  упр. 87 стр. 62</vt:lpstr>
      <vt:lpstr>Контрольные   вопросы</vt:lpstr>
      <vt:lpstr>Оцените  свою  работу!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уголком</dc:title>
  <dc:creator>Фокина Лидия Петровна</dc:creator>
  <cp:keywords>Шаблон презентации</cp:keywords>
  <cp:lastModifiedBy>Максим Грумандз</cp:lastModifiedBy>
  <cp:revision>60</cp:revision>
  <dcterms:created xsi:type="dcterms:W3CDTF">2014-07-06T18:18:01Z</dcterms:created>
  <dcterms:modified xsi:type="dcterms:W3CDTF">2022-10-18T03:38:20Z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1187194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