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6" r:id="rId5"/>
    <p:sldId id="258" r:id="rId6"/>
    <p:sldId id="267" r:id="rId7"/>
    <p:sldId id="260" r:id="rId8"/>
    <p:sldId id="261" r:id="rId9"/>
    <p:sldId id="262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55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6F663DE6-391C-4EB5-B44D-8CB22798C132}" type="datetimeFigureOut">
              <a:rPr lang="ru-RU" smtClean="0"/>
              <a:t>03.12.2020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0D8136AE-EDA7-4CF4-BF24-D4BB96BDC45E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4086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63DE6-391C-4EB5-B44D-8CB22798C132}" type="datetimeFigureOut">
              <a:rPr lang="ru-RU" smtClean="0"/>
              <a:t>03.12.2020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36AE-EDA7-4CF4-BF24-D4BB96BDC4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6087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63DE6-391C-4EB5-B44D-8CB22798C132}" type="datetimeFigureOut">
              <a:rPr lang="ru-RU" smtClean="0"/>
              <a:t>03.12.2020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36AE-EDA7-4CF4-BF24-D4BB96BDC45E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60948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63DE6-391C-4EB5-B44D-8CB22798C132}" type="datetimeFigureOut">
              <a:rPr lang="ru-RU" smtClean="0"/>
              <a:t>03.12.2020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36AE-EDA7-4CF4-BF24-D4BB96BDC45E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05156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63DE6-391C-4EB5-B44D-8CB22798C132}" type="datetimeFigureOut">
              <a:rPr lang="ru-RU" smtClean="0"/>
              <a:t>03.12.2020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36AE-EDA7-4CF4-BF24-D4BB96BDC4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19246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63DE6-391C-4EB5-B44D-8CB22798C132}" type="datetimeFigureOut">
              <a:rPr lang="ru-RU" smtClean="0"/>
              <a:t>03.12.2020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36AE-EDA7-4CF4-BF24-D4BB96BDC45E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45241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63DE6-391C-4EB5-B44D-8CB22798C132}" type="datetimeFigureOut">
              <a:rPr lang="ru-RU" smtClean="0"/>
              <a:t>03.12.2020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36AE-EDA7-4CF4-BF24-D4BB96BDC45E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30960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63DE6-391C-4EB5-B44D-8CB22798C132}" type="datetimeFigureOut">
              <a:rPr lang="ru-RU" smtClean="0"/>
              <a:t>03.12.2020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36AE-EDA7-4CF4-BF24-D4BB96BDC45E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51326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63DE6-391C-4EB5-B44D-8CB22798C132}" type="datetimeFigureOut">
              <a:rPr lang="ru-RU" smtClean="0"/>
              <a:t>03.12.2020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36AE-EDA7-4CF4-BF24-D4BB96BDC45E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4463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63DE6-391C-4EB5-B44D-8CB22798C132}" type="datetimeFigureOut">
              <a:rPr lang="ru-RU" smtClean="0"/>
              <a:t>03.12.2020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36AE-EDA7-4CF4-BF24-D4BB96BDC4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7312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63DE6-391C-4EB5-B44D-8CB22798C132}" type="datetimeFigureOut">
              <a:rPr lang="ru-RU" smtClean="0"/>
              <a:t>03.12.2020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36AE-EDA7-4CF4-BF24-D4BB96BDC45E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1330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63DE6-391C-4EB5-B44D-8CB22798C132}" type="datetimeFigureOut">
              <a:rPr lang="ru-RU" smtClean="0"/>
              <a:t>03.12.2020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36AE-EDA7-4CF4-BF24-D4BB96BDC4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2282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63DE6-391C-4EB5-B44D-8CB22798C132}" type="datetimeFigureOut">
              <a:rPr lang="ru-RU" smtClean="0"/>
              <a:t>03.12.2020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36AE-EDA7-4CF4-BF24-D4BB96BDC45E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6945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63DE6-391C-4EB5-B44D-8CB22798C132}" type="datetimeFigureOut">
              <a:rPr lang="ru-RU" smtClean="0"/>
              <a:t>03.12.2020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36AE-EDA7-4CF4-BF24-D4BB96BDC45E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721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63DE6-391C-4EB5-B44D-8CB22798C132}" type="datetimeFigureOut">
              <a:rPr lang="ru-RU" smtClean="0"/>
              <a:t>03.12.2020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36AE-EDA7-4CF4-BF24-D4BB96BDC4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5635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63DE6-391C-4EB5-B44D-8CB22798C132}" type="datetimeFigureOut">
              <a:rPr lang="ru-RU" smtClean="0"/>
              <a:t>03.12.2020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36AE-EDA7-4CF4-BF24-D4BB96BDC45E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4011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63DE6-391C-4EB5-B44D-8CB22798C132}" type="datetimeFigureOut">
              <a:rPr lang="ru-RU" smtClean="0"/>
              <a:t>03.12.2020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36AE-EDA7-4CF4-BF24-D4BB96BDC4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9496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F663DE6-391C-4EB5-B44D-8CB22798C132}" type="datetimeFigureOut">
              <a:rPr lang="ru-RU" smtClean="0"/>
              <a:t>03.12.2020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D8136AE-EDA7-4CF4-BF24-D4BB96BDC4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1903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FBC165-180B-406F-AA03-A686699C01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3254661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Смешанное обучение. Технология- 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Перевернутый класс</a:t>
            </a:r>
          </a:p>
        </p:txBody>
      </p:sp>
    </p:spTree>
    <p:extLst>
      <p:ext uri="{BB962C8B-B14F-4D97-AF65-F5344CB8AC3E}">
        <p14:creationId xmlns:p14="http://schemas.microsoft.com/office/powerpoint/2010/main" val="10766952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69169E-F3C5-40D5-9226-B042F0DE8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333333"/>
                </a:solidFill>
                <a:latin typeface="Georgia" panose="02040502050405020303" pitchFamily="18" charset="0"/>
              </a:rPr>
              <a:t>Перевернутый класс (урок) 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ECC7EC9-37A7-46FE-B3D0-E44E2DC67C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— это модель обучения, при которой учитель предоставляет материал для самостоятельного изучения дома, а на очном занятии проходит практическое закрепление материала.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3997370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3003CE0-5F52-4D79-B590-2027EDB564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1065" y="746976"/>
            <a:ext cx="11011436" cy="2833352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3200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Родоначальниками модели перевернутого класса считаются два учителя – </a:t>
            </a:r>
          </a:p>
          <a:p>
            <a:pPr marL="0" indent="0" algn="ctr">
              <a:buNone/>
            </a:pPr>
            <a:r>
              <a:rPr lang="ru-RU" sz="3200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Джонатан Бергман и Аарон </a:t>
            </a:r>
            <a:r>
              <a:rPr lang="ru-RU" sz="3200" b="0" i="0" dirty="0" err="1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Сэмс</a:t>
            </a:r>
            <a:r>
              <a:rPr lang="ru-RU" sz="3200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, которые в 2007 году сначала придумали, как обеспечить своими лекциями спортсменов, часто пропускающих занятия, а затем развили эту идею в новое образовательное направление.</a:t>
            </a:r>
            <a:endParaRPr lang="ru-RU" sz="32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99F38DF-0C98-4FF8-9918-611D4AA708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9283" y="3429000"/>
            <a:ext cx="5715000" cy="309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0997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2EBC028-770E-420D-AFC6-DB7551037E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412125"/>
            <a:ext cx="9601196" cy="546374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«Большинство учителей тратят своё время на объяснение материала и доставку знаний, а времени на то, чтобы научить анализировать, оценивать и что-то создавать, тратится мало.</a:t>
            </a:r>
          </a:p>
          <a:p>
            <a:pPr marL="0" indent="0" algn="ctr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„Перевёрнутая модель“ обучения перемещает доставку знаний в личное пространство ученика, а на практические навыки времени тратится больше», — объясняет Джонатан Бергман, один из авторов идеи «перевёрнутого класса».</a:t>
            </a:r>
          </a:p>
        </p:txBody>
      </p:sp>
    </p:spTree>
    <p:extLst>
      <p:ext uri="{BB962C8B-B14F-4D97-AF65-F5344CB8AC3E}">
        <p14:creationId xmlns:p14="http://schemas.microsoft.com/office/powerpoint/2010/main" val="34266816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43C45E-38B0-499B-BDC1-8F44F77C8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333333"/>
                </a:solidFill>
                <a:latin typeface="Georgia" panose="02040502050405020303" pitchFamily="18" charset="0"/>
              </a:rPr>
              <a:t>Технология перевернутого </a:t>
            </a:r>
            <a:r>
              <a:rPr lang="ru-RU" dirty="0" err="1">
                <a:solidFill>
                  <a:srgbClr val="333333"/>
                </a:solidFill>
                <a:latin typeface="Georgia" panose="02040502050405020303" pitchFamily="18" charset="0"/>
              </a:rPr>
              <a:t>обученияиспользует</a:t>
            </a:r>
            <a:r>
              <a:rPr lang="ru-RU" dirty="0">
                <a:solidFill>
                  <a:srgbClr val="333333"/>
                </a:solidFill>
                <a:latin typeface="Georgia" panose="02040502050405020303" pitchFamily="18" charset="0"/>
              </a:rPr>
              <a:t>: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07CDB08-7B1A-4DB8-B6D4-EF69CF612A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C74A497-76B8-488F-908D-65B7A25BB322}"/>
              </a:ext>
            </a:extLst>
          </p:cNvPr>
          <p:cNvSpPr/>
          <p:nvPr/>
        </p:nvSpPr>
        <p:spPr>
          <a:xfrm>
            <a:off x="811369" y="2408348"/>
            <a:ext cx="2925920" cy="11680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AFE9FE4-BA5B-4BF6-98CB-62F6608C2FDF}"/>
              </a:ext>
            </a:extLst>
          </p:cNvPr>
          <p:cNvSpPr txBox="1"/>
          <p:nvPr/>
        </p:nvSpPr>
        <p:spPr>
          <a:xfrm>
            <a:off x="767777" y="2485379"/>
            <a:ext cx="3155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0" dirty="0">
                <a:solidFill>
                  <a:srgbClr val="40464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Подкаст (</a:t>
            </a:r>
            <a:r>
              <a:rPr lang="en-US" sz="2400" b="1" i="0" dirty="0">
                <a:solidFill>
                  <a:srgbClr val="40464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Podcast)</a:t>
            </a:r>
            <a:r>
              <a:rPr lang="en-US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76664C87-AFD4-4CB7-A5E7-998835BC61C4}"/>
              </a:ext>
            </a:extLst>
          </p:cNvPr>
          <p:cNvSpPr/>
          <p:nvPr/>
        </p:nvSpPr>
        <p:spPr>
          <a:xfrm>
            <a:off x="811369" y="3526378"/>
            <a:ext cx="2925920" cy="273275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3049170-B00B-4C2D-81A6-E122A434FE0E}"/>
              </a:ext>
            </a:extLst>
          </p:cNvPr>
          <p:cNvSpPr txBox="1"/>
          <p:nvPr/>
        </p:nvSpPr>
        <p:spPr>
          <a:xfrm>
            <a:off x="811369" y="3553573"/>
            <a:ext cx="29259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звуковой файл (</a:t>
            </a:r>
            <a:r>
              <a:rPr lang="ru-RU" sz="2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аудиолекция</a:t>
            </a:r>
            <a:r>
              <a:rPr lang="ru-RU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), который его создатель рассылает по подписке через интернет.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6CE12B54-5A11-4E28-B3BA-01603C2D39C5}"/>
              </a:ext>
            </a:extLst>
          </p:cNvPr>
          <p:cNvSpPr/>
          <p:nvPr/>
        </p:nvSpPr>
        <p:spPr>
          <a:xfrm>
            <a:off x="3737289" y="2408348"/>
            <a:ext cx="3270696" cy="111292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D1E014E-94B8-4F58-8B44-4CA675A4816F}"/>
              </a:ext>
            </a:extLst>
          </p:cNvPr>
          <p:cNvSpPr txBox="1"/>
          <p:nvPr/>
        </p:nvSpPr>
        <p:spPr>
          <a:xfrm>
            <a:off x="3809466" y="2315690"/>
            <a:ext cx="30906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0" dirty="0" err="1">
                <a:solidFill>
                  <a:srgbClr val="40464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Водкаст</a:t>
            </a:r>
            <a:r>
              <a:rPr lang="ru-RU" sz="2400" b="1" i="0" dirty="0">
                <a:solidFill>
                  <a:srgbClr val="40464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b="1" i="0" dirty="0" err="1">
                <a:solidFill>
                  <a:srgbClr val="40464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Vodcast</a:t>
            </a:r>
            <a:r>
              <a:rPr lang="ru-RU" sz="2400" b="1" i="0" dirty="0">
                <a:solidFill>
                  <a:srgbClr val="40464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от </a:t>
            </a:r>
            <a:r>
              <a:rPr lang="ru-RU" sz="2400" b="1" i="0" dirty="0" err="1">
                <a:solidFill>
                  <a:srgbClr val="40464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video-on-demand</a:t>
            </a:r>
            <a:r>
              <a:rPr lang="ru-RU" sz="2400" b="1" i="0" dirty="0">
                <a:solidFill>
                  <a:srgbClr val="40464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т.е. видео по запросу)</a:t>
            </a:r>
            <a:r>
              <a:rPr lang="ru-RU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897A04FC-8B20-4F19-845E-0B935BE81725}"/>
              </a:ext>
            </a:extLst>
          </p:cNvPr>
          <p:cNvSpPr/>
          <p:nvPr/>
        </p:nvSpPr>
        <p:spPr>
          <a:xfrm>
            <a:off x="3696505" y="3521275"/>
            <a:ext cx="3338046" cy="273275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66B6F90-DABB-4DC2-A829-8E9D6C6BBE55}"/>
              </a:ext>
            </a:extLst>
          </p:cNvPr>
          <p:cNvSpPr txBox="1"/>
          <p:nvPr/>
        </p:nvSpPr>
        <p:spPr>
          <a:xfrm>
            <a:off x="3932887" y="3700788"/>
            <a:ext cx="26895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видиолекция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которую можно отправить по интернету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4AAF8EFB-FCC3-4ABB-A130-10F8C4F03CA3}"/>
              </a:ext>
            </a:extLst>
          </p:cNvPr>
          <p:cNvSpPr/>
          <p:nvPr/>
        </p:nvSpPr>
        <p:spPr>
          <a:xfrm>
            <a:off x="7007985" y="2408348"/>
            <a:ext cx="4307980" cy="110782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67AF324-D203-4BAD-9BD6-7AF48D4F6ECC}"/>
              </a:ext>
            </a:extLst>
          </p:cNvPr>
          <p:cNvSpPr txBox="1"/>
          <p:nvPr/>
        </p:nvSpPr>
        <p:spPr>
          <a:xfrm>
            <a:off x="8031050" y="2408348"/>
            <a:ext cx="26712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0" dirty="0">
                <a:solidFill>
                  <a:srgbClr val="40464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Пре-</a:t>
            </a:r>
            <a:r>
              <a:rPr lang="ru-RU" sz="2400" b="1" i="0" dirty="0" err="1">
                <a:solidFill>
                  <a:srgbClr val="40464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водкастинг</a:t>
            </a:r>
            <a:r>
              <a:rPr lang="ru-RU" sz="2400" b="1" i="0" dirty="0">
                <a:solidFill>
                  <a:srgbClr val="40464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b="1" i="0" dirty="0">
                <a:solidFill>
                  <a:srgbClr val="40464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Pre-Vodcasting)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D87AD02F-2703-4584-9402-BC9DF9505B1E}"/>
              </a:ext>
            </a:extLst>
          </p:cNvPr>
          <p:cNvSpPr/>
          <p:nvPr/>
        </p:nvSpPr>
        <p:spPr>
          <a:xfrm>
            <a:off x="7007985" y="3526378"/>
            <a:ext cx="4307980" cy="272765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E259731-2941-4D2C-90FB-24DA2D8FFF91}"/>
              </a:ext>
            </a:extLst>
          </p:cNvPr>
          <p:cNvSpPr txBox="1"/>
          <p:nvPr/>
        </p:nvSpPr>
        <p:spPr>
          <a:xfrm>
            <a:off x="7001009" y="3429000"/>
            <a:ext cx="434044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 </a:t>
            </a:r>
            <a:r>
              <a:rPr lang="ru-RU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образовательный метод, в котором учитель создает </a:t>
            </a:r>
            <a:r>
              <a:rPr lang="ru-RU" sz="2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водкаст</a:t>
            </a:r>
            <a:r>
              <a:rPr lang="ru-RU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со своей лекцией, чтобы учащиеся получили представление о теме еще до занятия, на котором эта тема будет рассмотрена. 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89532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D20E54-C96A-4634-B29A-2EED92E549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Требования к учащимся в формате «перевернутого» обучения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23A1F5A-7ED6-4CE0-A939-DF2A31F527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3037" y="2556931"/>
            <a:ext cx="10470524" cy="3599169"/>
          </a:xfrm>
        </p:spPr>
        <p:txBody>
          <a:bodyPr>
            <a:normAutofit/>
          </a:bodyPr>
          <a:lstStyle/>
          <a:p>
            <a:pPr algn="l">
              <a:buFont typeface="+mj-lt"/>
              <a:buAutoNum type="arabicPeriod"/>
            </a:pPr>
            <a:r>
              <a:rPr lang="ru-RU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Учащиеся должны использовать в процессе обучения технологические инструменты, а также “персонализировать учебное пространство для углубления знаний”.</a:t>
            </a:r>
          </a:p>
          <a:p>
            <a:pPr algn="l">
              <a:buFont typeface="+mj-lt"/>
              <a:buAutoNum type="arabicPeriod"/>
            </a:pPr>
            <a:r>
              <a:rPr lang="ru-RU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Студенты должны понимать специфику обучения в цифровом мире и действовать только безопасными и законными методами.</a:t>
            </a:r>
          </a:p>
          <a:p>
            <a:pPr algn="l">
              <a:buFont typeface="+mj-lt"/>
              <a:buAutoNum type="arabicPeriod"/>
            </a:pPr>
            <a:r>
              <a:rPr lang="ru-RU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При изучении материала учащийся должен мыслить критически.</a:t>
            </a:r>
          </a:p>
          <a:p>
            <a:pPr algn="l">
              <a:buFont typeface="+mj-lt"/>
              <a:buAutoNum type="arabicPeriod"/>
            </a:pPr>
            <a:r>
              <a:rPr lang="ru-RU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Важно не только изучить существующие материалы, но и уметь “решать проблемы путем создания новых решений”.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13537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EEE26C-F5D8-4111-BA0A-C0D0CF53D5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1" y="879101"/>
            <a:ext cx="9601196" cy="1303867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Плюсы «перевернутого» обучения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EA7F119-EE5B-408E-A182-85E416E554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279561"/>
            <a:ext cx="9601196" cy="3979571"/>
          </a:xfrm>
        </p:spPr>
        <p:txBody>
          <a:bodyPr>
            <a:normAutofit fontScale="92500"/>
          </a:bodyPr>
          <a:lstStyle/>
          <a:p>
            <a:pPr marL="457200" indent="-457200">
              <a:buAutoNum type="arabicPeriod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«Перевёрнутый класс» позволяет потратить на изучение темы ровно столько времени, сколько нужно, чтобы её понять.</a:t>
            </a:r>
          </a:p>
          <a:p>
            <a:pPr marL="457200" indent="-457200">
              <a:buAutoNum type="arabicPeriod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может изучать тему в своем темпе.</a:t>
            </a:r>
          </a:p>
          <a:p>
            <a:pPr marL="457200" indent="-457200">
              <a:buAutoNum type="arabicPeriod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Лекционный материал доступен всегда, и ребенок может его изучать, когда болеет длительное время или вынужден куда-либо уехать.</a:t>
            </a:r>
          </a:p>
          <a:p>
            <a:pPr marL="457200" indent="-457200">
              <a:buAutoNum type="arabicPeriod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Родителям легче отслеживать обучение ребенка. </a:t>
            </a:r>
          </a:p>
          <a:p>
            <a:pPr marL="457200" indent="-457200">
              <a:buAutoNum type="arabicPeriod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Оно дает учителю возможность поразмышлять, как и чему он учит детей и не коим образом не умоляет роли учителя.</a:t>
            </a:r>
          </a:p>
          <a:p>
            <a:pPr marL="457200" indent="-457200">
              <a:buAutoNum type="arabicPeriod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Домашнее задание становится продуктивнее.</a:t>
            </a:r>
          </a:p>
          <a:p>
            <a:pPr marL="0" indent="0">
              <a:buNone/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45457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B6E593-6F47-4566-93BE-EC8B41613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Минусы «перевернутого» обучения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B7651B7-DA66-46F7-8AEC-7E7E087CF8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408349"/>
            <a:ext cx="9601196" cy="3773510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dirty="0"/>
              <a:t>Не все ученики обязательны. Некоторые могут и вовсе не смотреть лекции. Нет никаких гарантий, что детям понравится такая форма обучения и что они согласятся так работать.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/>
              <a:t>Учителям приходится тратить время на освоение новых навыков. Например, учиться делать видеоролики или готовиться к урокам, которые будут полностью состоять из дискуссий или диалогов. В итоге всё это получится интегрировать в «перевёрнутую модель», но сперва потребуются дополнительные усилия.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/>
              <a:t>Готовиться к ЕГЭ в таком формате весьма неудобно. Учителям всё равно придётся тратить время на подготовку к Единому экзамену, и это будет мешать полностью перейти на «перевёрнутый» формат обучения.</a:t>
            </a:r>
          </a:p>
        </p:txBody>
      </p:sp>
    </p:spTree>
    <p:extLst>
      <p:ext uri="{BB962C8B-B14F-4D97-AF65-F5344CB8AC3E}">
        <p14:creationId xmlns:p14="http://schemas.microsoft.com/office/powerpoint/2010/main" val="19406801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1CBCCF-C963-47F2-90EE-EC79B779D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116864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Как применяют эту методику в России</a:t>
            </a:r>
            <a:br>
              <a:rPr lang="ru-RU" b="1" dirty="0">
                <a:solidFill>
                  <a:srgbClr val="000000"/>
                </a:solidFill>
                <a:effectLst/>
                <a:latin typeface="Proxima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2AA2A76-51A6-4799-AF2F-2317F32D64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1661375"/>
            <a:ext cx="4964829" cy="4214493"/>
          </a:xfrm>
        </p:spPr>
        <p:txBody>
          <a:bodyPr/>
          <a:lstStyle/>
          <a:p>
            <a:pPr marL="0" indent="0">
              <a:buNone/>
            </a:pPr>
            <a:r>
              <a:rPr lang="ru-RU" sz="3200" dirty="0"/>
              <a:t>Ришат Калимуллин, учитель истории и обществознания в селе Новая Малыкла Ульяновской области, участник конкурса «Учитель года», давно использует «перевёрнутый класс».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343E906-8CE6-4D47-B9CE-DA07E711FD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0230" y="2683743"/>
            <a:ext cx="4223172" cy="3192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35055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267</TotalTime>
  <Words>522</Words>
  <Application>Microsoft Office PowerPoint</Application>
  <PresentationFormat>Широкоэкранный</PresentationFormat>
  <Paragraphs>33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Garamond</vt:lpstr>
      <vt:lpstr>Georgia</vt:lpstr>
      <vt:lpstr>Proxima</vt:lpstr>
      <vt:lpstr>Times New Roman</vt:lpstr>
      <vt:lpstr>Натуральные материалы</vt:lpstr>
      <vt:lpstr>Смешанное обучение. Технология-  Перевернутый класс</vt:lpstr>
      <vt:lpstr>Перевернутый класс (урок) </vt:lpstr>
      <vt:lpstr>Презентация PowerPoint</vt:lpstr>
      <vt:lpstr>Презентация PowerPoint</vt:lpstr>
      <vt:lpstr>Технология перевернутого обученияиспользует:</vt:lpstr>
      <vt:lpstr>Требования к учащимся в формате «перевернутого» обучения</vt:lpstr>
      <vt:lpstr>Плюсы «перевернутого» обучения</vt:lpstr>
      <vt:lpstr>Минусы «перевернутого» обучения</vt:lpstr>
      <vt:lpstr>Как применяют эту методику в России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Смешанное обучение. Технология-  Перевернутый класс</dc:title>
  <dc:creator> </dc:creator>
  <cp:lastModifiedBy> </cp:lastModifiedBy>
  <cp:revision>11</cp:revision>
  <dcterms:created xsi:type="dcterms:W3CDTF">2020-12-03T10:52:24Z</dcterms:created>
  <dcterms:modified xsi:type="dcterms:W3CDTF">2020-12-03T15:19:42Z</dcterms:modified>
</cp:coreProperties>
</file>