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9" r:id="rId4"/>
    <p:sldId id="267" r:id="rId5"/>
    <p:sldId id="258" r:id="rId6"/>
    <p:sldId id="263" r:id="rId7"/>
    <p:sldId id="264" r:id="rId8"/>
    <p:sldId id="265" r:id="rId9"/>
    <p:sldId id="266" r:id="rId10"/>
    <p:sldId id="260" r:id="rId11"/>
    <p:sldId id="262" r:id="rId12"/>
    <p:sldId id="269" r:id="rId13"/>
    <p:sldId id="270" r:id="rId14"/>
    <p:sldId id="271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746" autoAdjust="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4A45-C60E-4F3C-BDA9-D45B758DC832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85A5-2991-4ADD-B0C7-4D9E0033B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4A45-C60E-4F3C-BDA9-D45B758DC832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85A5-2991-4ADD-B0C7-4D9E0033B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4A45-C60E-4F3C-BDA9-D45B758DC832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85A5-2991-4ADD-B0C7-4D9E0033B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4A45-C60E-4F3C-BDA9-D45B758DC832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85A5-2991-4ADD-B0C7-4D9E0033B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4A45-C60E-4F3C-BDA9-D45B758DC832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85A5-2991-4ADD-B0C7-4D9E0033B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4A45-C60E-4F3C-BDA9-D45B758DC832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85A5-2991-4ADD-B0C7-4D9E0033B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4A45-C60E-4F3C-BDA9-D45B758DC832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85A5-2991-4ADD-B0C7-4D9E0033B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4A45-C60E-4F3C-BDA9-D45B758DC832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85A5-2991-4ADD-B0C7-4D9E0033B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4A45-C60E-4F3C-BDA9-D45B758DC832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85A5-2991-4ADD-B0C7-4D9E0033B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4A45-C60E-4F3C-BDA9-D45B758DC832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85A5-2991-4ADD-B0C7-4D9E0033B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4A45-C60E-4F3C-BDA9-D45B758DC832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85A5-2991-4ADD-B0C7-4D9E0033B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84A45-C60E-4F3C-BDA9-D45B758DC832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385A5-2991-4ADD-B0C7-4D9E0033BF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7788" y="692696"/>
            <a:ext cx="7772400" cy="2232248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«Приемы аргументации»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364" y="4293096"/>
            <a:ext cx="8136904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Семенова О.Н., </a:t>
            </a: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МКОУ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Большемуртинская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 №1»</a:t>
            </a: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680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 descr="http://wiki.openclass.ru/images/f/f2/5ynlt_New-Sheet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20000"/>
          </a:blip>
          <a:srcRect/>
          <a:stretch>
            <a:fillRect/>
          </a:stretch>
        </p:blipFill>
        <p:spPr bwMode="auto">
          <a:xfrm>
            <a:off x="539552" y="269793"/>
            <a:ext cx="8208912" cy="629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95536" y="188640"/>
            <a:ext cx="8352928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Аргументация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это приведение доказательств, объяснений, примеров для обоснования какой-либо мысли перед слушателями (читателями) или собеседником.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Аргументы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это доказательства, приводимые в поддержку тезиса: факты, примеры, утверждения, объяснения – словом, все, что может подтвердить тезис.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тезиса к аргументам можно поставить вопрос почему?, а аргументы отвечают: «Потому что…».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178698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	</a:t>
            </a:r>
            <a:br>
              <a:rPr lang="ru-RU" sz="4000" dirty="0" smtClean="0"/>
            </a:br>
            <a:r>
              <a:rPr lang="ru-RU" sz="4000" dirty="0"/>
              <a:t>	</a:t>
            </a:r>
            <a:r>
              <a:rPr lang="ru-RU" sz="3600" dirty="0" smtClean="0"/>
              <a:t>Рефлексия в виде репортажа в парах – участники задают друг другу вопросы: сначала один задает вопросы, а другой отвечает (дает ответы, полученные в ходе работы), затем меняются ролями.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-Как называется приемы?</a:t>
            </a:r>
            <a:br>
              <a:rPr lang="ru-RU" sz="3600" dirty="0" smtClean="0"/>
            </a:br>
            <a:r>
              <a:rPr lang="ru-RU" sz="3600" dirty="0" smtClean="0"/>
              <a:t> -Какова практическая значимость приемов? </a:t>
            </a:r>
            <a:br>
              <a:rPr lang="ru-RU" sz="3600" dirty="0" smtClean="0"/>
            </a:br>
            <a:r>
              <a:rPr lang="ru-RU" sz="3600" dirty="0" smtClean="0"/>
              <a:t>-Какие слова, клеше, речевые обороты вы использовали?</a:t>
            </a:r>
            <a:br>
              <a:rPr lang="ru-RU" sz="3600" dirty="0" smtClean="0"/>
            </a:br>
            <a:r>
              <a:rPr lang="ru-RU" sz="3600" dirty="0" smtClean="0"/>
              <a:t>-Что такое клеше?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620686"/>
          <a:ext cx="8496944" cy="5976660"/>
        </p:xfrm>
        <a:graphic>
          <a:graphicData uri="http://schemas.openxmlformats.org/drawingml/2006/table">
            <a:tbl>
              <a:tblPr/>
              <a:tblGrid>
                <a:gridCol w="4235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6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91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Критерий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Баллы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61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Справились с заданием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Пользуясь помощью 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Не справились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61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Справились с созданием задания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Пользуясь помощью 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Не справились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561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Использование клеше («вводных слов, союзов, речевых оборотов»)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Пользуясь помощью 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Не справились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561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Объясняем значение новых слов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Пользуясь помощью 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Не справились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456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Оценка по 5-балльной шкале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Баллы по критериям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456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7-8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456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5-6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456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456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0-3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845146" y="28545"/>
            <a:ext cx="74537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деятельности по окончании работы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404664"/>
          <a:ext cx="8280920" cy="59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76664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"Сегодня я понял, я узнал, я разобрался…";</a:t>
                      </a:r>
                      <a:b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"Я похвалил бы себя…";</a:t>
                      </a:r>
                      <a:b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"Особенно мне понравилось…";</a:t>
                      </a:r>
                      <a:b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«Мне захотелось…";</a:t>
                      </a:r>
                      <a:b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"Я мечтаю о …";</a:t>
                      </a:r>
                      <a:b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"Сегодня мне удалось…";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"Я сумел…";</a:t>
                      </a:r>
                      <a:b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"Было интересно…";</a:t>
                      </a:r>
                      <a:b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"Было трудно…";</a:t>
                      </a:r>
                      <a:b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"Я понял, что…";</a:t>
                      </a:r>
                      <a:b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"Теперь я могу/ не могу…";</a:t>
                      </a:r>
                      <a:b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"Я почувствовал, что…";</a:t>
                      </a:r>
                      <a:b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"Я научился/ не научился…";</a:t>
                      </a:r>
                      <a:b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"Меня удивило…" 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852936"/>
            <a:ext cx="83772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участие в работе!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188640"/>
          <a:ext cx="8208914" cy="6400800"/>
        </p:xfrm>
        <a:graphic>
          <a:graphicData uri="http://schemas.openxmlformats.org/drawingml/2006/table">
            <a:tbl>
              <a:tblPr/>
              <a:tblGrid>
                <a:gridCol w="1770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9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75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4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Виды рассуждения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Вводные слова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Союзы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Речевые обороты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2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Доказательство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Во-первых, 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Во-вторых,…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Следовательно,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Итак,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Таким образом,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поэтому, потому, тогда, например,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Поскольку,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Так как,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Ввиду того что,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Вследствие чего,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результате чего,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Так что,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связи с чем, если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Из этого следует, что…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Отсюда заключим, что…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Из чего вытекает, что…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Это позволяет предположить, что…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Предположим, что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Допустим, что…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Доказательством служит…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 этом свидетельствует…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Объяснение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Например,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таким образом,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поэтому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Так как,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Потому что,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Благодаря тому, что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поскольку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Причина состоит в следующем…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Укажем причины…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Это объясняется тем, что…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Это зависит от 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Это связано с тем, что…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Это является следствием того, что…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Размышление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По-моему,…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 моему мнению,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 моему убеждению,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 мой взгляд,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Как мне кажется,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Скорее всего,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Очевидно,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Поэтому,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Потому,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Отсюда, таким образом,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Поскольку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Так как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Так что,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Несмотря на то, что…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Я полагаю, что…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Попробуем сравнить…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Попытаемся разобраться…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Причина состоит в том, что…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Это можно объяснить тем, что…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Все зависит от того, что…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Это позволяет предположить, 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Предположим, что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Допустим, что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Мне близка мысль о том, что… 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Согласна с тем, что…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Некоторые сомнения у меня возникают, когда…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Я убежден, что…хочется сделать вывод о том, что…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3300" b="1" dirty="0" smtClean="0">
                <a:solidFill>
                  <a:schemeClr val="bg1"/>
                </a:solidFill>
              </a:rPr>
              <a:t>	</a:t>
            </a:r>
            <a:r>
              <a:rPr lang="ru-RU" sz="3100" b="1" dirty="0" smtClean="0"/>
              <a:t>                   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Клише́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(фр.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Cliché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Речевое 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клише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— стандартные образцы словоупотребления, типовые схемы словосочетаний и синтаксических конструкций, а также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модели речевого поведения в конкретных ситуациях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1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Википедия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Клише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шаблонная фраза, ходячее выражение, речевой штамп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(Словарь русского языка. С.И.Ожегов)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Фраза – это фонетическая единица. Одна и та же фраза может состоять из нескольких предложений, а предложение может быть разложено на несколько  фраз.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620686"/>
          <a:ext cx="8496944" cy="5976660"/>
        </p:xfrm>
        <a:graphic>
          <a:graphicData uri="http://schemas.openxmlformats.org/drawingml/2006/table">
            <a:tbl>
              <a:tblPr/>
              <a:tblGrid>
                <a:gridCol w="4235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6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91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Критерий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Баллы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61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Справились с заданием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Пользуясь помощью 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Не справились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61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Справились с созданием задания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Пользуясь помощью 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Не справились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561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Использование клеше («вводных слов, союзов, речевых оборотов»)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Пользуясь помощью 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Не справились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561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Объясняем значение новых слов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Пользуясь помощью 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Не справились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456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Оценка по 5-балльной шкале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Баллы по критериям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456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7-8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456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5-6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456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456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0-3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845146" y="28545"/>
            <a:ext cx="74537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деятельности по окончании работы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476672"/>
          <a:ext cx="8136904" cy="6048672"/>
        </p:xfrm>
        <a:graphic>
          <a:graphicData uri="http://schemas.openxmlformats.org/drawingml/2006/table">
            <a:tbl>
              <a:tblPr/>
              <a:tblGrid>
                <a:gridCol w="813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Прием «Потому что».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8431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Памятка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Любые аргументы должны быть четкими, оформляться и вводиться в текст так, чтобы проверяющему работу эксперту не приходилось сомневаться в их наличии и количестве. Это можно сделать с помощью слов  «во-первых,… во-вторых…», «наконец…»; «вспомним…», «это подтверждается тем-то…, «в доказательство можно привести еще и такой аргумент…» и т.д. Можно опереться и на аргументы автора (частично), приводя цитаты из текста, но, не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переписывая его. </a:t>
                      </a: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Как и любое высказывание, текст сочинения должен быть законченным, завершенным, то есть нужно коротко подвести итог: «Таким образом, нельзя не согласиться…» или «Можно бесконечно размышлять на эту тему, но главное - ….»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8191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 Задание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: 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1) письменно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доказать, что «слово небо среднего рода», используя союз «потому что», клише (слова для аргументации: «вводные слова, союзы, речевые обороты»);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2) письменно составить подобное задание выполнить его.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404664"/>
          <a:ext cx="8280920" cy="6183601"/>
        </p:xfrm>
        <a:graphic>
          <a:graphicData uri="http://schemas.openxmlformats.org/drawingml/2006/table">
            <a:tbl>
              <a:tblPr/>
              <a:tblGrid>
                <a:gridCol w="8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Calibri"/>
                          <a:cs typeface="Times New Roman"/>
                        </a:rPr>
                        <a:t>Прием «Потому что».</a:t>
                      </a: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437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     Памятка</a:t>
                      </a:r>
                      <a:r>
                        <a:rPr lang="ru-RU" sz="22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 Любые аргументы должны быть четкими, оформляться и вводиться в текст так, чтобы проверяющему работу эксперту не приходилось сомневаться в их наличии и количестве. Это можно сделать с помощью слов  «во-первых,… во-вторых…», «наконец…»; «вспомним…», «это подтверждается тем-то…, «в доказательство можно привести еще и такой аргумент…» и т.д. Можно опереться и на аргументы автора (частично), приводя цитаты из текста, но, не переписывая его. 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Times New Roman"/>
                          <a:ea typeface="Calibri"/>
                          <a:cs typeface="Times New Roman"/>
                        </a:rPr>
                        <a:t>          Как </a:t>
                      </a: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и любое высказывание, текст сочинения должен быть законченным, завершенным, то есть нужно коротко подвести итог: «Таким образом, нельзя не согласиться…» или «Можно бесконечно размышлять на эту тему, но главное - ….»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8192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Calibri"/>
                          <a:cs typeface="Times New Roman"/>
                        </a:rPr>
                        <a:t>Задание: 1)письменно доказать решение неравенства 273&lt;364, используя союз «потому что», клише (слова для аргументации: «вводные слова, союзы, речевые обороты»);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Calibri"/>
                          <a:cs typeface="Times New Roman"/>
                        </a:rPr>
                        <a:t> 2) письменно составить подобное задание выполнить его.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476672"/>
          <a:ext cx="8352928" cy="6048671"/>
        </p:xfrm>
        <a:graphic>
          <a:graphicData uri="http://schemas.openxmlformats.org/drawingml/2006/table">
            <a:tbl>
              <a:tblPr/>
              <a:tblGrid>
                <a:gridCol w="8352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68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Прием «Согласен - не согласен»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Формулировка </a:t>
                      </a:r>
                      <a:r>
                        <a:rPr lang="ru-RU" sz="18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позиции автора, героя, выступающего (например, “Позиция автора (героя) текста такова…”, или “Автор приходит к выводу, что…”, или “Автор текста пытается понять, почему…”);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47" marR="6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4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Выражение </a:t>
                      </a:r>
                      <a:r>
                        <a:rPr lang="ru-RU" sz="18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согласия (несогласия) с позицией автора, героя (“Я согласен (не согласен) с позицией автора (героя), потому что…”, “Трудно не согласиться с мнением автора (героя) …”).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47" marR="6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5046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Любые аргументы должны быть четкими, оформляться и вводиться в текст так, чтобы проверяющему работу эксперту не приходилось сомневаться в их наличии и количестве. Это можно сделать с помощью слов  «во-первых,… во-вторых…», «наконец…»; «вспомним…», «это подтверждается тем-то…, «в доказательство можно привести еще и такой аргумент…» и т.д. Можно опереться и на аргументы автора (частично), приводя цитаты из текста, но, не переписывая его. Однако лучше, если это будут свои собственные размышления и доказательства.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       Как и любое высказывание, текст сочинения должен быть законченным, завершенным, то есть нужно коротко подвести итог: "Таким образом, нельзя не согласиться…" или "Можно бесконечно размышлять на эту тему, но главное - …."</a:t>
                      </a:r>
                    </a:p>
                  </a:txBody>
                  <a:tcPr marL="61947" marR="6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3514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Задание: 1) записать письменно позицию… (по произведению А.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Барто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«Разговор с дочкой» (с.111); 2) выбрать произведение, составить  к нему подобное задание, выполнить его.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47" marR="6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332656"/>
          <a:ext cx="8496944" cy="6192688"/>
        </p:xfrm>
        <a:graphic>
          <a:graphicData uri="http://schemas.openxmlformats.org/drawingml/2006/table">
            <a:tbl>
              <a:tblPr/>
              <a:tblGrid>
                <a:gridCol w="849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1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44444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Прием </a:t>
                      </a:r>
                      <a:r>
                        <a:rPr lang="ru-RU" sz="1700" b="1" dirty="0">
                          <a:solidFill>
                            <a:srgbClr val="44444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«История»</a:t>
                      </a: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44444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Имя героя вашей истории (героем может быть человек, животное, овощ, неодушевленный предмет)</a:t>
                      </a: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44444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2. Слова, описывающие героя (внешность, возраст, черты характера, качества)</a:t>
                      </a: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44444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3. Слова, описывающие место действия (страна, местность, общественные места и др.)</a:t>
                      </a: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44444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4. Слова, описывающие проблему истории (деньги, заблудиться, встретить, любовь…)</a:t>
                      </a: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44444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5. Слова, описывающие первое событие (что явилось причиной проблемы в истории?) </a:t>
                      </a: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44444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Слова, описывающие второе событие истории (что происходит с героем и его окружением по ходу сюжета?)</a:t>
                      </a: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44444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7. Слова, описывающие третье событие (что предпринимается для решения проблемы?) </a:t>
                      </a: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44444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Слова, описывающие решение проблемы. </a:t>
                      </a: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3226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Любые аргументы должны быть четкими, оформляться и вводиться в текст так, чтобы проверяющему работу эксперту не приходилось сомневаться в их наличии и количестве. Это можно сделать с помощью слов  «во-первых,… во-вторых…», «наконец…»; «вспомним…», «это подтверждается тем-то…, «в доказательство можно привести еще и такой аргумент…» и т.д. Можно опереться и на аргументы автора (частично), приводя цитаты из текста, но, не переписывая его. 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Как и любое высказывание, текст сочинения должен быть законченным, завершенным, то есть нужно коротко подвести итог: "Таким образом, нельзя не согласиться…" или "Можно бесконечно размышлять на эту тему, но главное - …."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742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Задание: 1) составить (заполнить) историю произведения В. </a:t>
                      </a:r>
                      <a:r>
                        <a:rPr lang="ru-RU" sz="1700" b="1" dirty="0" err="1">
                          <a:latin typeface="Times New Roman"/>
                          <a:ea typeface="Calibri"/>
                          <a:cs typeface="Times New Roman"/>
                        </a:rPr>
                        <a:t>Берестова</a:t>
                      </a: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 «Прощание с другом» (с.76); 2) выбрать произведение, составить  к нему письменно подобное задание, выполнить его.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332656"/>
          <a:ext cx="8640960" cy="6120680"/>
        </p:xfrm>
        <a:graphic>
          <a:graphicData uri="http://schemas.openxmlformats.org/drawingml/2006/table">
            <a:tbl>
              <a:tblPr/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40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      Прием «Дебаты».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Дебаты – это четко структурированный и специально организованный публичный обмен мыслями между двумя сторонами по актуальным темам. Эта разновидность публичной дискуссии направлена на то, чтобы участники дебатов убедили в своей правоте третью сторону…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4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Задание:  1) устно выразите свое мнение (провести дебаты), отвечая на вопрос «Легко ли быть другом?» (В.Берестов «Прощание с другом», с.76), используя </a:t>
                      </a:r>
                      <a:r>
                        <a:rPr lang="ru-RU" sz="24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выражения согласия (несогласия) с позицией автора (“Я согласен (не согласен) с позицией автора, потому что…”, “Трудно не согласиться с мнением автора …”) или формулировки, например, “Позиция автора текста такова…”, “Автор приходит к выводу, что…”, “Автор текста пытается понять, почему…”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2) письменно сформулировать вопрос для дебатов, используя любое произведение учебника,  провести дебаты на составленный вопрос.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1500</Words>
  <Application>Microsoft Office PowerPoint</Application>
  <PresentationFormat>Экран (4:3)</PresentationFormat>
  <Paragraphs>199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«Приемы аргументации»</vt:lpstr>
      <vt:lpstr>Презентация PowerPoint</vt:lpstr>
      <vt:lpstr>                     Клише́ (фр. Cliché):            Речевое клише — стандартные образцы словоупотребления, типовые схемы словосочетаний и синтаксических конструкций, а также общие модели речевого поведения в конкретных ситуациях (Википедия)      Клише – шаблонная фраза, ходячее выражение, речевой штамп (Словарь русского языка. С.И.Ожегов)              Фраза – это фонетическая единица. Одна и та же фраза может состоять из нескольких предложений, а предложение может быть разложено на несколько  фраз.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Рефлексия в виде репортажа в парах – участники задают друг другу вопросы: сначала один задает вопросы, а другой отвечает (дает ответы, полученные в ходе работы), затем меняются ролями.   -Как называется приемы?  -Какова практическая значимость приемов?  -Какие слова, клеше, речевые обороты вы использовали? -Что такое клеше?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роман кадацкий</cp:lastModifiedBy>
  <cp:revision>3</cp:revision>
  <dcterms:created xsi:type="dcterms:W3CDTF">2019-02-03T13:35:00Z</dcterms:created>
  <dcterms:modified xsi:type="dcterms:W3CDTF">2024-02-04T12:17:31Z</dcterms:modified>
</cp:coreProperties>
</file>