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275" r:id="rId4"/>
    <p:sldId id="268" r:id="rId5"/>
    <p:sldId id="258" r:id="rId6"/>
    <p:sldId id="308" r:id="rId7"/>
    <p:sldId id="319" r:id="rId8"/>
    <p:sldId id="299" r:id="rId9"/>
    <p:sldId id="300" r:id="rId10"/>
    <p:sldId id="272" r:id="rId11"/>
    <p:sldId id="260" r:id="rId12"/>
    <p:sldId id="264" r:id="rId13"/>
    <p:sldId id="311" r:id="rId14"/>
    <p:sldId id="267" r:id="rId15"/>
    <p:sldId id="320" r:id="rId16"/>
    <p:sldId id="321" r:id="rId17"/>
    <p:sldId id="302" r:id="rId18"/>
    <p:sldId id="304" r:id="rId19"/>
    <p:sldId id="314" r:id="rId20"/>
    <p:sldId id="313" r:id="rId21"/>
    <p:sldId id="317" r:id="rId22"/>
    <p:sldId id="318" r:id="rId23"/>
    <p:sldId id="312" r:id="rId24"/>
    <p:sldId id="273" r:id="rId25"/>
    <p:sldId id="274" r:id="rId26"/>
    <p:sldId id="315" r:id="rId27"/>
    <p:sldId id="316"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99CC"/>
    <a:srgbClr val="FF33CC"/>
    <a:srgbClr val="FF9900"/>
    <a:srgbClr val="FF66CC"/>
    <a:srgbClr val="FF66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566F8D56-4598-4F88-8AB2-AB3FDCAB36F6}" type="datetimeFigureOut">
              <a:rPr lang="ru-RU" smtClean="0"/>
              <a:t>01.12.2023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ACC5C9-6B4D-413A-9262-8608456A665F}" type="slidenum">
              <a:rPr lang="ru-RU" smtClean="0"/>
              <a:t>‹#›</a:t>
            </a:fld>
            <a:endParaRPr lang="ru-RU"/>
          </a:p>
        </p:txBody>
      </p:sp>
    </p:spTree>
    <p:extLst>
      <p:ext uri="{BB962C8B-B14F-4D97-AF65-F5344CB8AC3E}">
        <p14:creationId xmlns:p14="http://schemas.microsoft.com/office/powerpoint/2010/main" val="346145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66F8D56-4598-4F88-8AB2-AB3FDCAB36F6}" type="datetimeFigureOut">
              <a:rPr lang="ru-RU" smtClean="0"/>
              <a:t>01.12.2023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ACC5C9-6B4D-413A-9262-8608456A665F}" type="slidenum">
              <a:rPr lang="ru-RU" smtClean="0"/>
              <a:t>‹#›</a:t>
            </a:fld>
            <a:endParaRPr lang="ru-RU"/>
          </a:p>
        </p:txBody>
      </p:sp>
    </p:spTree>
    <p:extLst>
      <p:ext uri="{BB962C8B-B14F-4D97-AF65-F5344CB8AC3E}">
        <p14:creationId xmlns:p14="http://schemas.microsoft.com/office/powerpoint/2010/main" val="253463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66F8D56-4598-4F88-8AB2-AB3FDCAB36F6}" type="datetimeFigureOut">
              <a:rPr lang="ru-RU" smtClean="0"/>
              <a:t>01.12.2023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ACC5C9-6B4D-413A-9262-8608456A665F}" type="slidenum">
              <a:rPr lang="ru-RU" smtClean="0"/>
              <a:t>‹#›</a:t>
            </a:fld>
            <a:endParaRPr lang="ru-RU"/>
          </a:p>
        </p:txBody>
      </p:sp>
    </p:spTree>
    <p:extLst>
      <p:ext uri="{BB962C8B-B14F-4D97-AF65-F5344CB8AC3E}">
        <p14:creationId xmlns:p14="http://schemas.microsoft.com/office/powerpoint/2010/main" val="211602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66F8D56-4598-4F88-8AB2-AB3FDCAB36F6}" type="datetimeFigureOut">
              <a:rPr lang="ru-RU" smtClean="0"/>
              <a:t>01.12.2023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ACC5C9-6B4D-413A-9262-8608456A665F}" type="slidenum">
              <a:rPr lang="ru-RU" smtClean="0"/>
              <a:t>‹#›</a:t>
            </a:fld>
            <a:endParaRPr lang="ru-RU"/>
          </a:p>
        </p:txBody>
      </p:sp>
    </p:spTree>
    <p:extLst>
      <p:ext uri="{BB962C8B-B14F-4D97-AF65-F5344CB8AC3E}">
        <p14:creationId xmlns:p14="http://schemas.microsoft.com/office/powerpoint/2010/main" val="3313529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66F8D56-4598-4F88-8AB2-AB3FDCAB36F6}" type="datetimeFigureOut">
              <a:rPr lang="ru-RU" smtClean="0"/>
              <a:t>01.12.2023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ACC5C9-6B4D-413A-9262-8608456A665F}" type="slidenum">
              <a:rPr lang="ru-RU" smtClean="0"/>
              <a:t>‹#›</a:t>
            </a:fld>
            <a:endParaRPr lang="ru-RU"/>
          </a:p>
        </p:txBody>
      </p:sp>
    </p:spTree>
    <p:extLst>
      <p:ext uri="{BB962C8B-B14F-4D97-AF65-F5344CB8AC3E}">
        <p14:creationId xmlns:p14="http://schemas.microsoft.com/office/powerpoint/2010/main" val="334825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66F8D56-4598-4F88-8AB2-AB3FDCAB36F6}" type="datetimeFigureOut">
              <a:rPr lang="ru-RU" smtClean="0"/>
              <a:t>01.12.2023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ACC5C9-6B4D-413A-9262-8608456A665F}" type="slidenum">
              <a:rPr lang="ru-RU" smtClean="0"/>
              <a:t>‹#›</a:t>
            </a:fld>
            <a:endParaRPr lang="ru-RU"/>
          </a:p>
        </p:txBody>
      </p:sp>
    </p:spTree>
    <p:extLst>
      <p:ext uri="{BB962C8B-B14F-4D97-AF65-F5344CB8AC3E}">
        <p14:creationId xmlns:p14="http://schemas.microsoft.com/office/powerpoint/2010/main" val="164034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66F8D56-4598-4F88-8AB2-AB3FDCAB36F6}" type="datetimeFigureOut">
              <a:rPr lang="ru-RU" smtClean="0"/>
              <a:t>01.12.2023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CACC5C9-6B4D-413A-9262-8608456A665F}" type="slidenum">
              <a:rPr lang="ru-RU" smtClean="0"/>
              <a:t>‹#›</a:t>
            </a:fld>
            <a:endParaRPr lang="ru-RU"/>
          </a:p>
        </p:txBody>
      </p:sp>
    </p:spTree>
    <p:extLst>
      <p:ext uri="{BB962C8B-B14F-4D97-AF65-F5344CB8AC3E}">
        <p14:creationId xmlns:p14="http://schemas.microsoft.com/office/powerpoint/2010/main" val="279984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66F8D56-4598-4F88-8AB2-AB3FDCAB36F6}" type="datetimeFigureOut">
              <a:rPr lang="ru-RU" smtClean="0"/>
              <a:t>01.12.2023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CACC5C9-6B4D-413A-9262-8608456A665F}" type="slidenum">
              <a:rPr lang="ru-RU" smtClean="0"/>
              <a:t>‹#›</a:t>
            </a:fld>
            <a:endParaRPr lang="ru-RU"/>
          </a:p>
        </p:txBody>
      </p:sp>
    </p:spTree>
    <p:extLst>
      <p:ext uri="{BB962C8B-B14F-4D97-AF65-F5344CB8AC3E}">
        <p14:creationId xmlns:p14="http://schemas.microsoft.com/office/powerpoint/2010/main" val="14360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66F8D56-4598-4F88-8AB2-AB3FDCAB36F6}" type="datetimeFigureOut">
              <a:rPr lang="ru-RU" smtClean="0"/>
              <a:t>01.12.2023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CACC5C9-6B4D-413A-9262-8608456A665F}" type="slidenum">
              <a:rPr lang="ru-RU" smtClean="0"/>
              <a:t>‹#›</a:t>
            </a:fld>
            <a:endParaRPr lang="ru-RU"/>
          </a:p>
        </p:txBody>
      </p:sp>
    </p:spTree>
    <p:extLst>
      <p:ext uri="{BB962C8B-B14F-4D97-AF65-F5344CB8AC3E}">
        <p14:creationId xmlns:p14="http://schemas.microsoft.com/office/powerpoint/2010/main" val="3148441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66F8D56-4598-4F88-8AB2-AB3FDCAB36F6}" type="datetimeFigureOut">
              <a:rPr lang="ru-RU" smtClean="0"/>
              <a:t>01.12.2023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ACC5C9-6B4D-413A-9262-8608456A665F}" type="slidenum">
              <a:rPr lang="ru-RU" smtClean="0"/>
              <a:t>‹#›</a:t>
            </a:fld>
            <a:endParaRPr lang="ru-RU"/>
          </a:p>
        </p:txBody>
      </p:sp>
    </p:spTree>
    <p:extLst>
      <p:ext uri="{BB962C8B-B14F-4D97-AF65-F5344CB8AC3E}">
        <p14:creationId xmlns:p14="http://schemas.microsoft.com/office/powerpoint/2010/main" val="408436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66F8D56-4598-4F88-8AB2-AB3FDCAB36F6}" type="datetimeFigureOut">
              <a:rPr lang="ru-RU" smtClean="0"/>
              <a:t>01.12.2023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ACC5C9-6B4D-413A-9262-8608456A665F}" type="slidenum">
              <a:rPr lang="ru-RU" smtClean="0"/>
              <a:t>‹#›</a:t>
            </a:fld>
            <a:endParaRPr lang="ru-RU"/>
          </a:p>
        </p:txBody>
      </p:sp>
    </p:spTree>
    <p:extLst>
      <p:ext uri="{BB962C8B-B14F-4D97-AF65-F5344CB8AC3E}">
        <p14:creationId xmlns:p14="http://schemas.microsoft.com/office/powerpoint/2010/main" val="410255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F8D56-4598-4F88-8AB2-AB3FDCAB36F6}" type="datetimeFigureOut">
              <a:rPr lang="ru-RU" smtClean="0"/>
              <a:t>01.12.2023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CC5C9-6B4D-413A-9262-8608456A665F}" type="slidenum">
              <a:rPr lang="ru-RU" smtClean="0"/>
              <a:t>‹#›</a:t>
            </a:fld>
            <a:endParaRPr lang="ru-RU"/>
          </a:p>
        </p:txBody>
      </p:sp>
    </p:spTree>
    <p:extLst>
      <p:ext uri="{BB962C8B-B14F-4D97-AF65-F5344CB8AC3E}">
        <p14:creationId xmlns:p14="http://schemas.microsoft.com/office/powerpoint/2010/main" val="2868083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nsportal.ru/vuz/filologicheskie-nauki/library/2018/11/19/referat-klishe-shtampy-stereotipy"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11210544" cy="3934220"/>
          </a:xfrm>
        </p:spPr>
        <p:txBody>
          <a:bodyPr>
            <a:normAutofit fontScale="90000"/>
          </a:bodyPr>
          <a:lstStyle/>
          <a:p>
            <a:pPr algn="ctr"/>
            <a:r>
              <a:rPr lang="ru-RU" sz="7200" dirty="0"/>
              <a:t/>
            </a:r>
            <a:br>
              <a:rPr lang="ru-RU" sz="7200" dirty="0"/>
            </a:br>
            <a:r>
              <a:rPr lang="ru-RU" sz="4900" dirty="0"/>
              <a:t/>
            </a:r>
            <a:br>
              <a:rPr lang="ru-RU" sz="4900" dirty="0"/>
            </a:br>
            <a:r>
              <a:rPr lang="ru-RU" sz="4900" dirty="0"/>
              <a:t/>
            </a:r>
            <a:br>
              <a:rPr lang="ru-RU" sz="4900" dirty="0"/>
            </a:br>
            <a:r>
              <a:rPr lang="ru-RU" sz="6000" b="1" dirty="0">
                <a:latin typeface="Times New Roman" panose="02020603050405020304" pitchFamily="18" charset="0"/>
                <a:ea typeface="Times New Roman" panose="02020603050405020304" pitchFamily="18" charset="0"/>
              </a:rPr>
              <a:t>«Инициализация </a:t>
            </a:r>
            <a:br>
              <a:rPr lang="ru-RU" sz="6000" b="1" dirty="0">
                <a:latin typeface="Times New Roman" panose="02020603050405020304" pitchFamily="18" charset="0"/>
                <a:ea typeface="Times New Roman" panose="02020603050405020304" pitchFamily="18" charset="0"/>
              </a:rPr>
            </a:br>
            <a:r>
              <a:rPr lang="ru-RU" sz="6000" b="1" dirty="0">
                <a:latin typeface="Times New Roman" panose="02020603050405020304" pitchFamily="18" charset="0"/>
                <a:ea typeface="Times New Roman" panose="02020603050405020304" pitchFamily="18" charset="0"/>
              </a:rPr>
              <a:t>учебных действий учащихся</a:t>
            </a:r>
            <a:br>
              <a:rPr lang="ru-RU" sz="6000" b="1" dirty="0">
                <a:latin typeface="Times New Roman" panose="02020603050405020304" pitchFamily="18" charset="0"/>
                <a:ea typeface="Times New Roman" panose="02020603050405020304" pitchFamily="18" charset="0"/>
              </a:rPr>
            </a:br>
            <a:r>
              <a:rPr lang="ru-RU" sz="6000" b="1" dirty="0">
                <a:latin typeface="Times New Roman" panose="02020603050405020304" pitchFamily="18" charset="0"/>
                <a:ea typeface="Times New Roman" panose="02020603050405020304" pitchFamily="18" charset="0"/>
              </a:rPr>
              <a:t> на уроке»</a:t>
            </a:r>
            <a:r>
              <a:rPr lang="en-US" sz="6000" dirty="0">
                <a:solidFill>
                  <a:schemeClr val="accent2">
                    <a:lumMod val="75000"/>
                  </a:schemeClr>
                </a:solidFill>
                <a:latin typeface="Times New Roman" panose="02020603050405020304" pitchFamily="18" charset="0"/>
                <a:cs typeface="Times New Roman" panose="02020603050405020304" pitchFamily="18" charset="0"/>
              </a:rPr>
              <a:t/>
            </a:r>
            <a:br>
              <a:rPr lang="en-US" sz="6000" dirty="0">
                <a:solidFill>
                  <a:schemeClr val="accent2">
                    <a:lumMod val="75000"/>
                  </a:schemeClr>
                </a:solidFill>
                <a:latin typeface="Times New Roman" panose="02020603050405020304" pitchFamily="18" charset="0"/>
                <a:cs typeface="Times New Roman" panose="02020603050405020304" pitchFamily="18" charset="0"/>
              </a:rPr>
            </a:br>
            <a:endParaRPr lang="ru-RU" sz="6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639848" y="5273784"/>
            <a:ext cx="6500842" cy="1200329"/>
          </a:xfrm>
          <a:prstGeom prst="rect">
            <a:avLst/>
          </a:prstGeom>
        </p:spPr>
        <p:txBody>
          <a:bodyPr wrap="square">
            <a:spAutoFit/>
          </a:bodyPr>
          <a:lstStyle/>
          <a:p>
            <a:pPr algn="r"/>
            <a:r>
              <a:rPr lang="ru-RU" altLang="ru-RU" b="1" dirty="0">
                <a:latin typeface="Times New Roman" panose="02020603050405020304" pitchFamily="18" charset="0"/>
                <a:cs typeface="Times New Roman" panose="02020603050405020304" pitchFamily="18" charset="0"/>
              </a:rPr>
              <a:t>Учитель начальных </a:t>
            </a:r>
            <a:r>
              <a:rPr lang="ru-RU" altLang="ru-RU" b="1" dirty="0" smtClean="0">
                <a:latin typeface="Times New Roman" panose="02020603050405020304" pitchFamily="18" charset="0"/>
                <a:cs typeface="Times New Roman" panose="02020603050405020304" pitchFamily="18" charset="0"/>
              </a:rPr>
              <a:t>классов</a:t>
            </a:r>
            <a:r>
              <a:rPr lang="ru-RU" altLang="ru-RU" b="1" dirty="0">
                <a:latin typeface="Times New Roman" panose="02020603050405020304" pitchFamily="18" charset="0"/>
                <a:cs typeface="Times New Roman" panose="02020603050405020304" pitchFamily="18" charset="0"/>
              </a:rPr>
              <a:t/>
            </a:r>
            <a:br>
              <a:rPr lang="ru-RU" altLang="ru-RU" b="1" dirty="0">
                <a:latin typeface="Times New Roman" panose="02020603050405020304" pitchFamily="18" charset="0"/>
                <a:cs typeface="Times New Roman" panose="02020603050405020304" pitchFamily="18" charset="0"/>
              </a:rPr>
            </a:br>
            <a:r>
              <a:rPr lang="ru-RU" altLang="ru-RU" b="1" dirty="0">
                <a:latin typeface="Times New Roman" panose="02020603050405020304" pitchFamily="18" charset="0"/>
                <a:cs typeface="Times New Roman" panose="02020603050405020304" pitchFamily="18" charset="0"/>
              </a:rPr>
              <a:t>Семенова Оксана Николаевна</a:t>
            </a:r>
            <a:br>
              <a:rPr lang="ru-RU" altLang="ru-RU" b="1" dirty="0">
                <a:latin typeface="Times New Roman" panose="02020603050405020304" pitchFamily="18" charset="0"/>
                <a:cs typeface="Times New Roman" panose="02020603050405020304" pitchFamily="18" charset="0"/>
              </a:rPr>
            </a:br>
            <a:r>
              <a:rPr lang="ru-RU" altLang="ru-RU" b="1" dirty="0">
                <a:latin typeface="Times New Roman" panose="02020603050405020304" pitchFamily="18" charset="0"/>
                <a:cs typeface="Times New Roman" panose="02020603050405020304" pitchFamily="18" charset="0"/>
              </a:rPr>
              <a:t>МКОУ  «</a:t>
            </a:r>
            <a:r>
              <a:rPr lang="ru-RU" altLang="ru-RU" b="1" dirty="0" err="1">
                <a:latin typeface="Times New Roman" panose="02020603050405020304" pitchFamily="18" charset="0"/>
                <a:cs typeface="Times New Roman" panose="02020603050405020304" pitchFamily="18" charset="0"/>
              </a:rPr>
              <a:t>Большемуртинская</a:t>
            </a:r>
            <a:r>
              <a:rPr lang="ru-RU" altLang="ru-RU" b="1" dirty="0">
                <a:latin typeface="Times New Roman" panose="02020603050405020304" pitchFamily="18" charset="0"/>
                <a:cs typeface="Times New Roman" panose="02020603050405020304" pitchFamily="18" charset="0"/>
              </a:rPr>
              <a:t> СОШ № </a:t>
            </a:r>
            <a:r>
              <a:rPr lang="en-US" altLang="ru-RU" b="1" dirty="0">
                <a:latin typeface="Times New Roman" panose="02020603050405020304" pitchFamily="18" charset="0"/>
                <a:cs typeface="Times New Roman" panose="02020603050405020304" pitchFamily="18" charset="0"/>
              </a:rPr>
              <a:t>1</a:t>
            </a:r>
            <a:r>
              <a:rPr lang="ru-RU" altLang="ru-RU" b="1" dirty="0">
                <a:latin typeface="Times New Roman" panose="02020603050405020304" pitchFamily="18" charset="0"/>
                <a:cs typeface="Times New Roman" panose="02020603050405020304" pitchFamily="18" charset="0"/>
              </a:rPr>
              <a:t>»</a:t>
            </a:r>
          </a:p>
          <a:p>
            <a:pPr algn="r"/>
            <a:r>
              <a:rPr lang="ru-RU" altLang="ru-RU" b="1" dirty="0" err="1">
                <a:latin typeface="Times New Roman" panose="02020603050405020304" pitchFamily="18" charset="0"/>
                <a:cs typeface="Times New Roman" panose="02020603050405020304" pitchFamily="18" charset="0"/>
              </a:rPr>
              <a:t>пгт</a:t>
            </a:r>
            <a:r>
              <a:rPr lang="ru-RU" altLang="ru-RU" b="1" dirty="0">
                <a:latin typeface="Times New Roman" panose="02020603050405020304" pitchFamily="18" charset="0"/>
                <a:cs typeface="Times New Roman" panose="02020603050405020304" pitchFamily="18" charset="0"/>
              </a:rPr>
              <a:t> Большая Мурта </a:t>
            </a:r>
          </a:p>
        </p:txBody>
      </p:sp>
    </p:spTree>
    <p:extLst>
      <p:ext uri="{BB962C8B-B14F-4D97-AF65-F5344CB8AC3E}">
        <p14:creationId xmlns:p14="http://schemas.microsoft.com/office/powerpoint/2010/main" val="402962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13100051"/>
              </p:ext>
            </p:extLst>
          </p:nvPr>
        </p:nvGraphicFramePr>
        <p:xfrm>
          <a:off x="393192" y="920525"/>
          <a:ext cx="11539729" cy="5814045"/>
        </p:xfrm>
        <a:graphic>
          <a:graphicData uri="http://schemas.openxmlformats.org/drawingml/2006/table">
            <a:tbl>
              <a:tblPr firstRow="1" firstCol="1" bandRow="1"/>
              <a:tblGrid>
                <a:gridCol w="2530245">
                  <a:extLst>
                    <a:ext uri="{9D8B030D-6E8A-4147-A177-3AD203B41FA5}">
                      <a16:colId xmlns:a16="http://schemas.microsoft.com/office/drawing/2014/main" val="556682409"/>
                    </a:ext>
                  </a:extLst>
                </a:gridCol>
                <a:gridCol w="2566393">
                  <a:extLst>
                    <a:ext uri="{9D8B030D-6E8A-4147-A177-3AD203B41FA5}">
                      <a16:colId xmlns:a16="http://schemas.microsoft.com/office/drawing/2014/main" val="574952043"/>
                    </a:ext>
                  </a:extLst>
                </a:gridCol>
                <a:gridCol w="2394697">
                  <a:extLst>
                    <a:ext uri="{9D8B030D-6E8A-4147-A177-3AD203B41FA5}">
                      <a16:colId xmlns:a16="http://schemas.microsoft.com/office/drawing/2014/main" val="2791022080"/>
                    </a:ext>
                  </a:extLst>
                </a:gridCol>
                <a:gridCol w="4048394">
                  <a:extLst>
                    <a:ext uri="{9D8B030D-6E8A-4147-A177-3AD203B41FA5}">
                      <a16:colId xmlns:a16="http://schemas.microsoft.com/office/drawing/2014/main" val="3398701832"/>
                    </a:ext>
                  </a:extLst>
                </a:gridCol>
              </a:tblGrid>
              <a:tr h="342885">
                <a:tc>
                  <a:txBody>
                    <a:bodyPr/>
                    <a:lstStyle/>
                    <a:p>
                      <a:pPr algn="ctr">
                        <a:lnSpc>
                          <a:spcPct val="100000"/>
                        </a:lnSpc>
                        <a:spcAft>
                          <a:spcPts val="0"/>
                        </a:spcAft>
                      </a:pPr>
                      <a:r>
                        <a:rPr lang="ru-RU" sz="1300" b="1" dirty="0">
                          <a:effectLst/>
                          <a:latin typeface="Times New Roman" panose="02020603050405020304" pitchFamily="18" charset="0"/>
                          <a:ea typeface="Times New Roman" panose="02020603050405020304" pitchFamily="18" charset="0"/>
                          <a:cs typeface="Times New Roman" panose="02020603050405020304" pitchFamily="18" charset="0"/>
                        </a:rPr>
                        <a:t>Виды рассуждения</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300" b="1">
                          <a:effectLst/>
                          <a:latin typeface="Times New Roman" panose="02020603050405020304" pitchFamily="18" charset="0"/>
                          <a:ea typeface="Times New Roman" panose="02020603050405020304" pitchFamily="18" charset="0"/>
                          <a:cs typeface="Times New Roman" panose="02020603050405020304" pitchFamily="18" charset="0"/>
                        </a:rPr>
                        <a:t>Вводные слова</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300" b="1">
                          <a:effectLst/>
                          <a:latin typeface="Times New Roman" panose="02020603050405020304" pitchFamily="18" charset="0"/>
                          <a:ea typeface="Times New Roman" panose="02020603050405020304" pitchFamily="18" charset="0"/>
                          <a:cs typeface="Times New Roman" panose="02020603050405020304" pitchFamily="18" charset="0"/>
                        </a:rPr>
                        <a:t>Союзы</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300" b="1">
                          <a:effectLst/>
                          <a:latin typeface="Times New Roman" panose="02020603050405020304" pitchFamily="18" charset="0"/>
                          <a:ea typeface="Times New Roman" panose="02020603050405020304" pitchFamily="18" charset="0"/>
                          <a:cs typeface="Times New Roman" panose="02020603050405020304" pitchFamily="18" charset="0"/>
                        </a:rPr>
                        <a:t>Речевые обороты</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287207"/>
                  </a:ext>
                </a:extLst>
              </a:tr>
              <a:tr h="1702024">
                <a:tc>
                  <a:txBody>
                    <a:bodyPr/>
                    <a:lstStyle/>
                    <a:p>
                      <a:pPr>
                        <a:lnSpc>
                          <a:spcPct val="100000"/>
                        </a:lnSpc>
                        <a:spcAft>
                          <a:spcPts val="0"/>
                        </a:spcAft>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Доказательство</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Во-первых,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Во-вторых,…</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Следовательно,</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Итак,</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Таким образом,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поэтому, потому, тогда, например,</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Поскольку,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Так как,</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Ввиду того что,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Вследствие чего,</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В результате чего,</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Так что,</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В связи с чем, если</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Из этого следует,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Отсюда заключим,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Из чего вытекает,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Это позволяет предположить,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Предположим,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Допустим,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Доказательством служит…</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Об этом свидетельствует…</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156665"/>
                  </a:ext>
                </a:extLst>
              </a:tr>
              <a:tr h="1185338">
                <a:tc>
                  <a:txBody>
                    <a:bodyPr/>
                    <a:lstStyle/>
                    <a:p>
                      <a:pPr>
                        <a:lnSpc>
                          <a:spcPct val="100000"/>
                        </a:lnSpc>
                        <a:spcAft>
                          <a:spcPts val="0"/>
                        </a:spcAft>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Объяснение</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Например,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таким образом,</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поэтому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Так как,</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Потому что,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Благодаря тому, что</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поскольку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Причина состоит в следующем…</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Укажем причины…</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Это объясняется тем,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Это зависит от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Это связано с тем,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Это является следствием того,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605521"/>
                  </a:ext>
                </a:extLst>
              </a:tr>
              <a:tr h="2571635">
                <a:tc>
                  <a:txBody>
                    <a:bodyPr/>
                    <a:lstStyle/>
                    <a:p>
                      <a:pPr>
                        <a:lnSpc>
                          <a:spcPct val="100000"/>
                        </a:lnSpc>
                        <a:spcAft>
                          <a:spcPts val="0"/>
                        </a:spcAft>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Размышление</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По-моему,…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По моему мнению,</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По моему убеждению,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На мой взгляд,</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Как мне кажется,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Скорее всего,</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Очевидно,</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Поэтому,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Потому,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Отсюда, таким образом</a:t>
                      </a: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Поскольку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Так как</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Так что,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Несмотря на то, </a:t>
                      </a: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что…</a:t>
                      </a:r>
                    </a:p>
                    <a:p>
                      <a:pPr>
                        <a:lnSpc>
                          <a:spcPct val="100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Иначе говоря, …</a:t>
                      </a:r>
                    </a:p>
                    <a:p>
                      <a:pPr>
                        <a:lnSpc>
                          <a:spcPct val="100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…или…</a:t>
                      </a:r>
                    </a:p>
                    <a:p>
                      <a:pPr>
                        <a:lnSpc>
                          <a:spcPct val="100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,то есть…</a:t>
                      </a: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Я полагаю,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Попробуем сравнить…</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Попытаемся разобраться…</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Причина состоит в том,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Это можно объяснить тем,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Все зависит от того,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Это позволяет предположить,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Предположим,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Допустим,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Мне близка мысль о том, что… я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Согласна с тем,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Некоторые сомнения у меня возникают, когда…</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Я убежден, что…хочется сделать вывод о том, что…</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774744"/>
                  </a:ext>
                </a:extLst>
              </a:tr>
            </a:tbl>
          </a:graphicData>
        </a:graphic>
      </p:graphicFrame>
      <p:sp>
        <p:nvSpPr>
          <p:cNvPr id="4" name="Прямоугольник 3"/>
          <p:cNvSpPr/>
          <p:nvPr/>
        </p:nvSpPr>
        <p:spPr>
          <a:xfrm>
            <a:off x="1527048" y="0"/>
            <a:ext cx="9729216" cy="882678"/>
          </a:xfrm>
          <a:prstGeom prst="rect">
            <a:avLst/>
          </a:prstGeom>
        </p:spPr>
        <p:txBody>
          <a:bodyPr wrap="square">
            <a:spAutoFit/>
          </a:bodyPr>
          <a:lstStyle/>
          <a:p>
            <a:pPr algn="ctr">
              <a:lnSpc>
                <a:spcPct val="107000"/>
              </a:lnSpc>
              <a:spcAft>
                <a:spcPts val="0"/>
              </a:spcAft>
            </a:pPr>
            <a:r>
              <a:rPr lang="ru-RU"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Стандартные словоупотребления, шаблонные фразы, речевые штампы, используемые для организации диалоговых форматов работы.</a:t>
            </a:r>
            <a:endParaRPr lang="ru-RU"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5225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01168"/>
            <a:ext cx="11631168" cy="5193792"/>
          </a:xfrm>
          <a:noFill/>
          <a:ln>
            <a:noFill/>
          </a:ln>
        </p:spPr>
        <p:txBody>
          <a:bodyPr>
            <a:normAutofit fontScale="90000"/>
          </a:bodyPr>
          <a:lstStyle/>
          <a:p>
            <a:pPr lvl="0" algn="just"/>
            <a:r>
              <a:rPr lang="ru-RU" b="1" dirty="0" smtClean="0">
                <a:solidFill>
                  <a:srgbClr val="FF0000"/>
                </a:solidFill>
                <a:latin typeface="Times New Roman" panose="02020603050405020304" pitchFamily="18" charset="0"/>
                <a:cs typeface="Times New Roman" panose="02020603050405020304" pitchFamily="18" charset="0"/>
              </a:rPr>
              <a:t>	Задание: </a:t>
            </a:r>
            <a:r>
              <a:rPr lang="ru-RU" dirty="0" smtClean="0">
                <a:latin typeface="Times New Roman" panose="02020603050405020304" pitchFamily="18" charset="0"/>
                <a:cs typeface="Times New Roman" panose="02020603050405020304" pitchFamily="18" charset="0"/>
              </a:rPr>
              <a:t>запишите выделенную фразу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на </a:t>
            </a:r>
            <a:r>
              <a:rPr lang="ru-RU" dirty="0" smtClean="0">
                <a:latin typeface="Times New Roman" panose="02020603050405020304" pitchFamily="18" charset="0"/>
                <a:cs typeface="Times New Roman" panose="02020603050405020304" pitchFamily="18" charset="0"/>
              </a:rPr>
              <a:t>желтом</a:t>
            </a:r>
            <a:r>
              <a:rPr lang="ru-RU" dirty="0">
                <a:solidFill>
                  <a:srgbClr val="FF66FF"/>
                </a:solidFill>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листке </a:t>
            </a:r>
            <a:r>
              <a:rPr lang="ru-RU" dirty="0" smtClean="0">
                <a:latin typeface="Times New Roman" panose="02020603050405020304" pitchFamily="18" charset="0"/>
                <a:cs typeface="Times New Roman" panose="02020603050405020304" pitchFamily="18" charset="0"/>
              </a:rPr>
              <a:t>бумаги. (Клише́</a:t>
            </a:r>
            <a:r>
              <a:rPr lang="ru-RU" dirty="0" smtClean="0"/>
              <a:t> </a:t>
            </a:r>
            <a:r>
              <a:rPr lang="ru-RU" sz="3600" dirty="0" smtClean="0">
                <a:latin typeface="Times New Roman" panose="02020603050405020304" pitchFamily="18" charset="0"/>
                <a:cs typeface="Times New Roman" panose="02020603050405020304" pitchFamily="18" charset="0"/>
              </a:rPr>
              <a:t>(фр. </a:t>
            </a:r>
            <a:r>
              <a:rPr lang="ru-RU" sz="3600" dirty="0" err="1" smtClean="0">
                <a:latin typeface="Times New Roman" panose="02020603050405020304" pitchFamily="18" charset="0"/>
                <a:cs typeface="Times New Roman" panose="02020603050405020304" pitchFamily="18" charset="0"/>
              </a:rPr>
              <a:t>Cliché</a:t>
            </a:r>
            <a:r>
              <a:rPr lang="ru-RU" sz="3600" dirty="0" smtClean="0">
                <a:latin typeface="Times New Roman" panose="02020603050405020304" pitchFamily="18" charset="0"/>
                <a:cs typeface="Times New Roman" panose="02020603050405020304" pitchFamily="18" charset="0"/>
              </a:rPr>
              <a:t>)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t>
            </a:r>
            <a:r>
              <a:rPr lang="ru-RU" sz="3100" b="1" dirty="0" smtClean="0">
                <a:latin typeface="Times New Roman" panose="02020603050405020304" pitchFamily="18" charset="0"/>
                <a:cs typeface="Times New Roman" panose="02020603050405020304" pitchFamily="18" charset="0"/>
              </a:rPr>
              <a:t>Речевое клише</a:t>
            </a:r>
            <a:r>
              <a:rPr lang="ru-RU" sz="3100" b="1" dirty="0">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 стандартные образцы словоупотребления, типовые схемы словосочетаний и синтаксических конструкций, а также общие модели речевого поведения в конкретных ситуациях (</a:t>
            </a:r>
            <a:r>
              <a:rPr lang="ru-RU" sz="3100" u="sng" dirty="0">
                <a:latin typeface="Times New Roman" panose="02020603050405020304" pitchFamily="18" charset="0"/>
                <a:cs typeface="Times New Roman" panose="02020603050405020304" pitchFamily="18" charset="0"/>
              </a:rPr>
              <a:t>Википедия</a:t>
            </a:r>
            <a:r>
              <a:rPr lang="ru-RU" sz="3100" dirty="0">
                <a:latin typeface="Times New Roman" panose="02020603050405020304" pitchFamily="18" charset="0"/>
                <a:cs typeface="Times New Roman" panose="02020603050405020304" pitchFamily="18" charset="0"/>
              </a:rPr>
              <a:t>) </a:t>
            </a: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	</a:t>
            </a:r>
            <a:r>
              <a:rPr lang="ru-RU" sz="3100" b="1" dirty="0" smtClean="0">
                <a:latin typeface="Times New Roman" panose="02020603050405020304" pitchFamily="18" charset="0"/>
                <a:cs typeface="Times New Roman" panose="02020603050405020304" pitchFamily="18" charset="0"/>
              </a:rPr>
              <a:t>Клише</a:t>
            </a:r>
            <a:r>
              <a:rPr lang="ru-RU" sz="3100" dirty="0" smtClean="0">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 шаблонная фраза, ходячее выражение, речевой штамп (Словарь русского языка. </a:t>
            </a:r>
            <a:r>
              <a:rPr lang="ru-RU" sz="3100" dirty="0" err="1" smtClean="0">
                <a:latin typeface="Times New Roman" panose="02020603050405020304" pitchFamily="18" charset="0"/>
                <a:cs typeface="Times New Roman" panose="02020603050405020304" pitchFamily="18" charset="0"/>
              </a:rPr>
              <a:t>С.И.Ожегов</a:t>
            </a:r>
            <a:r>
              <a:rPr lang="ru-RU" sz="3100" dirty="0" smtClean="0">
                <a:latin typeface="Times New Roman" panose="02020603050405020304" pitchFamily="18" charset="0"/>
                <a:cs typeface="Times New Roman" panose="02020603050405020304" pitchFamily="18" charset="0"/>
              </a:rPr>
              <a:t>)</a:t>
            </a:r>
            <a:br>
              <a:rPr lang="ru-RU" sz="3100" dirty="0" smtClean="0">
                <a:latin typeface="Times New Roman" panose="02020603050405020304" pitchFamily="18" charset="0"/>
                <a:cs typeface="Times New Roman" panose="02020603050405020304" pitchFamily="18" charset="0"/>
              </a:rPr>
            </a:b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	</a:t>
            </a:r>
            <a:r>
              <a:rPr lang="ru-RU" sz="3100" b="1" dirty="0" smtClean="0">
                <a:latin typeface="Times New Roman" panose="02020603050405020304" pitchFamily="18" charset="0"/>
                <a:cs typeface="Times New Roman" panose="02020603050405020304" pitchFamily="18" charset="0"/>
              </a:rPr>
              <a:t>Клише</a:t>
            </a:r>
            <a:r>
              <a:rPr lang="ru-RU" sz="3100" dirty="0" smtClean="0">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 </a:t>
            </a:r>
            <a:r>
              <a:rPr lang="ru-RU" sz="3100" b="1" dirty="0">
                <a:latin typeface="Times New Roman" panose="02020603050405020304" pitchFamily="18" charset="0"/>
                <a:cs typeface="Times New Roman" panose="02020603050405020304" pitchFamily="18" charset="0"/>
              </a:rPr>
              <a:t>это помощник составляющего и читающего </a:t>
            </a:r>
            <a:r>
              <a:rPr lang="ru-RU" sz="3100" b="1" dirty="0" smtClean="0">
                <a:latin typeface="Times New Roman" panose="02020603050405020304" pitchFamily="18" charset="0"/>
                <a:cs typeface="Times New Roman" panose="02020603050405020304" pitchFamily="18" charset="0"/>
              </a:rPr>
              <a:t>документ</a:t>
            </a:r>
            <a:r>
              <a:rPr lang="ru-RU" sz="31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77240" y="1856232"/>
            <a:ext cx="3456432" cy="5029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anose="02020603050405020304" pitchFamily="18" charset="0"/>
                <a:cs typeface="Times New Roman" panose="02020603050405020304" pitchFamily="18" charset="0"/>
              </a:rPr>
              <a:t>Речевое клише</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547872" y="5225683"/>
            <a:ext cx="8458200" cy="338554"/>
          </a:xfrm>
          <a:prstGeom prst="rect">
            <a:avLst/>
          </a:prstGeom>
        </p:spPr>
        <p:txBody>
          <a:bodyPr wrap="square">
            <a:spAutoFit/>
          </a:bodyPr>
          <a:lstStyle/>
          <a:p>
            <a:pPr algn="r"/>
            <a:r>
              <a:rPr lang="en-US" sz="1600" dirty="0">
                <a:solidFill>
                  <a:prstClr val="black"/>
                </a:solidFill>
                <a:latin typeface="Times New Roman" panose="02020603050405020304" pitchFamily="18" charset="0"/>
                <a:ea typeface="+mj-ea"/>
                <a:cs typeface="Times New Roman" panose="02020603050405020304" pitchFamily="18" charset="0"/>
                <a:hlinkClick r:id="rId2"/>
              </a:rPr>
              <a:t>https://nsportal.ru/vuz/filologicheskie-nauki/library/2018/11/19/referat-klishe-shtampy-stereotipy</a:t>
            </a:r>
            <a:endParaRPr lang="ru-RU" dirty="0"/>
          </a:p>
        </p:txBody>
      </p:sp>
    </p:spTree>
    <p:extLst>
      <p:ext uri="{BB962C8B-B14F-4D97-AF65-F5344CB8AC3E}">
        <p14:creationId xmlns:p14="http://schemas.microsoft.com/office/powerpoint/2010/main" val="1613705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015" y="-487299"/>
            <a:ext cx="11582400" cy="6430899"/>
          </a:xfrm>
        </p:spPr>
        <p:txBody>
          <a:bodyPr>
            <a:normAutofit fontScale="90000"/>
          </a:bodyPr>
          <a:lstStyle/>
          <a:p>
            <a:pPr algn="just"/>
            <a:r>
              <a:rPr lang="ru-RU" sz="3600" dirty="0">
                <a:latin typeface="Times New Roman" panose="02020603050405020304" pitchFamily="18" charset="0"/>
                <a:cs typeface="Times New Roman" panose="02020603050405020304" pitchFamily="18" charset="0"/>
              </a:rPr>
              <a:t>	</a:t>
            </a:r>
            <a:r>
              <a:rPr lang="ru-RU" sz="4700" dirty="0">
                <a:solidFill>
                  <a:srgbClr val="FF0000"/>
                </a:solidFill>
                <a:latin typeface="Times New Roman" panose="02020603050405020304" pitchFamily="18" charset="0"/>
                <a:cs typeface="Times New Roman" panose="02020603050405020304" pitchFamily="18" charset="0"/>
              </a:rPr>
              <a:t>«</a:t>
            </a:r>
            <a:r>
              <a:rPr lang="ru-RU" sz="4700" b="1" dirty="0">
                <a:solidFill>
                  <a:srgbClr val="FF0000"/>
                </a:solidFill>
                <a:latin typeface="Times New Roman" panose="02020603050405020304" pitchFamily="18" charset="0"/>
                <a:cs typeface="Times New Roman" panose="02020603050405020304" pitchFamily="18" charset="0"/>
              </a:rPr>
              <a:t>Обеспечение роста числа детей, включенных в урок на разных этапах - задача реально достижимая. </a:t>
            </a:r>
            <a:r>
              <a:rPr lang="ru-RU" sz="4700" dirty="0">
                <a:latin typeface="Times New Roman" panose="02020603050405020304" pitchFamily="18" charset="0"/>
                <a:cs typeface="Times New Roman" panose="02020603050405020304" pitchFamily="18" charset="0"/>
              </a:rPr>
              <a:t>Это можно осуществить через планирование и организацию урока </a:t>
            </a:r>
            <a:r>
              <a:rPr lang="ru-RU" sz="4700" dirty="0" smtClean="0">
                <a:latin typeface="Times New Roman" panose="02020603050405020304" pitchFamily="18" charset="0"/>
                <a:cs typeface="Times New Roman" panose="02020603050405020304" pitchFamily="18" charset="0"/>
              </a:rPr>
              <a:t/>
            </a:r>
            <a:br>
              <a:rPr lang="ru-RU" sz="4700" dirty="0" smtClean="0">
                <a:latin typeface="Times New Roman" panose="02020603050405020304" pitchFamily="18" charset="0"/>
                <a:cs typeface="Times New Roman" panose="02020603050405020304" pitchFamily="18" charset="0"/>
              </a:rPr>
            </a:br>
            <a:r>
              <a:rPr lang="ru-RU" sz="4700" b="1" dirty="0" smtClean="0">
                <a:solidFill>
                  <a:srgbClr val="FF0000"/>
                </a:solidFill>
                <a:latin typeface="Times New Roman" panose="02020603050405020304" pitchFamily="18" charset="0"/>
                <a:cs typeface="Times New Roman" panose="02020603050405020304" pitchFamily="18" charset="0"/>
              </a:rPr>
              <a:t>на </a:t>
            </a:r>
            <a:r>
              <a:rPr lang="ru-RU" sz="4700" b="1" dirty="0">
                <a:solidFill>
                  <a:srgbClr val="FF0000"/>
                </a:solidFill>
                <a:latin typeface="Times New Roman" panose="02020603050405020304" pitchFamily="18" charset="0"/>
                <a:cs typeface="Times New Roman" panose="02020603050405020304" pitchFamily="18" charset="0"/>
              </a:rPr>
              <a:t>основе принципа включенности каждого ребенка </a:t>
            </a:r>
            <a:r>
              <a:rPr lang="ru-RU" sz="4700" dirty="0">
                <a:latin typeface="Times New Roman" panose="02020603050405020304" pitchFamily="18" charset="0"/>
                <a:cs typeface="Times New Roman" panose="02020603050405020304" pitchFamily="18" charset="0"/>
              </a:rPr>
              <a:t>во все этапы усвоения, реализуемые на уроке, а также </a:t>
            </a:r>
            <a:r>
              <a:rPr lang="ru-RU" sz="4700" b="1" dirty="0">
                <a:solidFill>
                  <a:srgbClr val="FF0000"/>
                </a:solidFill>
                <a:latin typeface="Times New Roman" panose="02020603050405020304" pitchFamily="18" charset="0"/>
                <a:cs typeface="Times New Roman" panose="02020603050405020304" pitchFamily="18" charset="0"/>
              </a:rPr>
              <a:t>через использование речевой работы каждого ребенка в специально организованных диалогах»</a:t>
            </a:r>
            <a:r>
              <a:rPr lang="ru-RU" sz="4700" b="1"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92024" y="4755877"/>
            <a:ext cx="11603736" cy="1754326"/>
          </a:xfrm>
          <a:prstGeom prst="rect">
            <a:avLst/>
          </a:prstGeom>
        </p:spPr>
        <p:txBody>
          <a:bodyPr wrap="square">
            <a:spAutoFit/>
          </a:bodyPr>
          <a:lstStyle/>
          <a:p>
            <a:pPr algn="r"/>
            <a:r>
              <a:rPr lang="ru-RU" sz="3600" i="1" dirty="0" err="1" smtClean="0">
                <a:solidFill>
                  <a:prstClr val="black"/>
                </a:solidFill>
                <a:latin typeface="Times New Roman" panose="02020603050405020304" pitchFamily="18" charset="0"/>
                <a:ea typeface="+mj-ea"/>
                <a:cs typeface="Times New Roman" panose="02020603050405020304" pitchFamily="18" charset="0"/>
              </a:rPr>
              <a:t>И.Г.Литвинская</a:t>
            </a:r>
            <a:r>
              <a:rPr lang="ru-RU" sz="3600" i="1" dirty="0" smtClean="0">
                <a:solidFill>
                  <a:prstClr val="black"/>
                </a:solidFill>
                <a:latin typeface="Times New Roman" panose="02020603050405020304" pitchFamily="18" charset="0"/>
                <a:ea typeface="+mj-ea"/>
                <a:cs typeface="Times New Roman" panose="02020603050405020304" pitchFamily="18" charset="0"/>
              </a:rPr>
              <a:t> </a:t>
            </a:r>
          </a:p>
          <a:p>
            <a:pPr algn="r"/>
            <a:r>
              <a:rPr lang="ru-RU" sz="3600" i="1" dirty="0" smtClean="0">
                <a:solidFill>
                  <a:prstClr val="black"/>
                </a:solidFill>
                <a:latin typeface="Times New Roman" panose="02020603050405020304" pitchFamily="18" charset="0"/>
                <a:ea typeface="+mj-ea"/>
                <a:cs typeface="Times New Roman" panose="02020603050405020304" pitchFamily="18" charset="0"/>
              </a:rPr>
              <a:t>«</a:t>
            </a:r>
            <a:r>
              <a:rPr lang="ru-RU" sz="3600" i="1" dirty="0">
                <a:solidFill>
                  <a:prstClr val="black"/>
                </a:solidFill>
                <a:latin typeface="Times New Roman" panose="02020603050405020304" pitchFamily="18" charset="0"/>
                <a:ea typeface="+mj-ea"/>
                <a:cs typeface="Times New Roman" panose="02020603050405020304" pitchFamily="18" charset="0"/>
              </a:rPr>
              <a:t>Организованный диалог учащихся </a:t>
            </a:r>
            <a:endParaRPr lang="ru-RU" sz="3600" i="1" dirty="0" smtClean="0">
              <a:solidFill>
                <a:prstClr val="black"/>
              </a:solidFill>
              <a:latin typeface="Times New Roman" panose="02020603050405020304" pitchFamily="18" charset="0"/>
              <a:ea typeface="+mj-ea"/>
              <a:cs typeface="Times New Roman" panose="02020603050405020304" pitchFamily="18" charset="0"/>
            </a:endParaRPr>
          </a:p>
          <a:p>
            <a:pPr algn="r"/>
            <a:r>
              <a:rPr lang="ru-RU" sz="3600" i="1" dirty="0" smtClean="0">
                <a:solidFill>
                  <a:prstClr val="black"/>
                </a:solidFill>
                <a:latin typeface="Times New Roman" panose="02020603050405020304" pitchFamily="18" charset="0"/>
                <a:ea typeface="+mj-ea"/>
                <a:cs typeface="Times New Roman" panose="02020603050405020304" pitchFamily="18" charset="0"/>
              </a:rPr>
              <a:t>как </a:t>
            </a:r>
            <a:r>
              <a:rPr lang="ru-RU" sz="3600" i="1" dirty="0">
                <a:solidFill>
                  <a:prstClr val="black"/>
                </a:solidFill>
                <a:latin typeface="Times New Roman" panose="02020603050405020304" pitchFamily="18" charset="0"/>
                <a:ea typeface="+mj-ea"/>
                <a:cs typeface="Times New Roman" panose="02020603050405020304" pitchFamily="18" charset="0"/>
              </a:rPr>
              <a:t>средство включенности каждого на уроке»</a:t>
            </a:r>
            <a:r>
              <a:rPr lang="ru-RU" sz="3600" b="1" i="1" dirty="0">
                <a:solidFill>
                  <a:prstClr val="black"/>
                </a:solidFill>
                <a:latin typeface="Times New Roman" panose="02020603050405020304" pitchFamily="18" charset="0"/>
                <a:ea typeface="+mj-ea"/>
                <a:cs typeface="Times New Roman" panose="02020603050405020304" pitchFamily="18" charset="0"/>
              </a:rPr>
              <a:t> </a:t>
            </a:r>
            <a:endParaRPr lang="ru-RU" dirty="0"/>
          </a:p>
        </p:txBody>
      </p:sp>
    </p:spTree>
    <p:extLst>
      <p:ext uri="{BB962C8B-B14F-4D97-AF65-F5344CB8AC3E}">
        <p14:creationId xmlns:p14="http://schemas.microsoft.com/office/powerpoint/2010/main" val="93082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472" y="1261237"/>
            <a:ext cx="11530584" cy="4270883"/>
          </a:xfrm>
        </p:spPr>
        <p:txBody>
          <a:bodyPr>
            <a:normAutofit/>
          </a:bodyPr>
          <a:lstStyle/>
          <a:p>
            <a:pPr algn="just"/>
            <a:r>
              <a:rPr lang="ru-RU" dirty="0" smtClean="0">
                <a:solidFill>
                  <a:srgbClr val="FF0000"/>
                </a:solidFill>
                <a:latin typeface="Times New Roman" panose="02020603050405020304" pitchFamily="18" charset="0"/>
                <a:cs typeface="Times New Roman" panose="02020603050405020304" pitchFamily="18" charset="0"/>
              </a:rPr>
              <a:t>	</a:t>
            </a:r>
            <a:r>
              <a:rPr lang="ru-RU" sz="5400" dirty="0" smtClean="0">
                <a:solidFill>
                  <a:srgbClr val="FF0000"/>
                </a:solidFill>
                <a:latin typeface="Times New Roman" panose="02020603050405020304" pitchFamily="18" charset="0"/>
                <a:cs typeface="Times New Roman" panose="02020603050405020304" pitchFamily="18" charset="0"/>
              </a:rPr>
              <a:t>Задание:</a:t>
            </a:r>
            <a:r>
              <a:rPr lang="ru-RU" sz="5400" dirty="0" smtClean="0">
                <a:latin typeface="Times New Roman" panose="02020603050405020304" pitchFamily="18" charset="0"/>
                <a:cs typeface="Times New Roman" panose="02020603050405020304" pitchFamily="18" charset="0"/>
              </a:rPr>
              <a:t> отгадайте </a:t>
            </a:r>
            <a:r>
              <a:rPr lang="ru-RU" sz="5400" dirty="0" smtClean="0">
                <a:solidFill>
                  <a:srgbClr val="FF0000"/>
                </a:solidFill>
                <a:latin typeface="Times New Roman" panose="02020603050405020304" pitchFamily="18" charset="0"/>
                <a:cs typeface="Times New Roman" panose="02020603050405020304" pitchFamily="18" charset="0"/>
              </a:rPr>
              <a:t>название методики</a:t>
            </a:r>
            <a:r>
              <a:rPr lang="ru-RU" sz="5400" dirty="0" smtClean="0">
                <a:latin typeface="Times New Roman" panose="02020603050405020304" pitchFamily="18" charset="0"/>
                <a:cs typeface="Times New Roman" panose="02020603050405020304" pitchFamily="18" charset="0"/>
              </a:rPr>
              <a:t>, которую я использовала при организации деятельности учащихся, продемонстрированной </a:t>
            </a:r>
            <a:br>
              <a:rPr lang="ru-RU" sz="5400" dirty="0" smtClean="0">
                <a:latin typeface="Times New Roman" panose="02020603050405020304" pitchFamily="18" charset="0"/>
                <a:cs typeface="Times New Roman" panose="02020603050405020304" pitchFamily="18" charset="0"/>
              </a:rPr>
            </a:br>
            <a:r>
              <a:rPr lang="ru-RU" sz="5400" dirty="0" smtClean="0">
                <a:latin typeface="Times New Roman" panose="02020603050405020304" pitchFamily="18" charset="0"/>
                <a:cs typeface="Times New Roman" panose="02020603050405020304" pitchFamily="18" charset="0"/>
              </a:rPr>
              <a:t>в видео-фрагменте урока.</a:t>
            </a:r>
            <a:endParaRPr lang="ru-RU"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03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69385" y="886966"/>
            <a:ext cx="4920506" cy="5357915"/>
          </a:xfrm>
          <a:noFill/>
          <a:ln>
            <a:noFill/>
          </a:ln>
        </p:spPr>
        <p:txBody>
          <a:bodyPr>
            <a:normAutofit fontScale="25000" lnSpcReduction="20000"/>
          </a:bodyPr>
          <a:lstStyle/>
          <a:p>
            <a:pPr algn="ctr">
              <a:buNone/>
            </a:pP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a:buNone/>
            </a:pPr>
            <a:r>
              <a:rPr lang="ru-RU" sz="3300" b="1" dirty="0">
                <a:latin typeface="Times New Roman" panose="02020603050405020304" pitchFamily="18" charset="0"/>
                <a:cs typeface="Times New Roman" panose="02020603050405020304" pitchFamily="18" charset="0"/>
              </a:rPr>
              <a:t>		</a:t>
            </a:r>
            <a:r>
              <a:rPr lang="ru-RU" sz="14400" b="1" dirty="0" smtClean="0">
                <a:solidFill>
                  <a:srgbClr val="FF0000"/>
                </a:solidFill>
                <a:latin typeface="Times New Roman" panose="02020603050405020304" pitchFamily="18" charset="0"/>
                <a:cs typeface="Times New Roman" panose="02020603050405020304" pitchFamily="18" charset="0"/>
              </a:rPr>
              <a:t>Первая </a:t>
            </a:r>
            <a:r>
              <a:rPr lang="ru-RU" sz="14400" b="1" dirty="0">
                <a:solidFill>
                  <a:srgbClr val="FF0000"/>
                </a:solidFill>
                <a:latin typeface="Times New Roman" panose="02020603050405020304" pitchFamily="18" charset="0"/>
                <a:cs typeface="Times New Roman" panose="02020603050405020304" pitchFamily="18" charset="0"/>
              </a:rPr>
              <a:t>часть </a:t>
            </a:r>
            <a:r>
              <a:rPr lang="ru-RU" sz="14400" b="1" dirty="0">
                <a:latin typeface="Times New Roman" panose="02020603050405020304" pitchFamily="18" charset="0"/>
                <a:cs typeface="Times New Roman" panose="02020603050405020304" pitchFamily="18" charset="0"/>
              </a:rPr>
              <a:t>сложных слов со значением взаимный, например,</a:t>
            </a:r>
          </a:p>
          <a:p>
            <a:pPr>
              <a:buNone/>
            </a:pPr>
            <a:endParaRPr lang="ru-RU" sz="9600" b="1" dirty="0">
              <a:latin typeface="Times New Roman" panose="02020603050405020304" pitchFamily="18" charset="0"/>
              <a:cs typeface="Times New Roman" panose="02020603050405020304" pitchFamily="18" charset="0"/>
            </a:endParaRPr>
          </a:p>
          <a:p>
            <a:pPr>
              <a:buNone/>
            </a:pPr>
            <a:r>
              <a:rPr lang="ru-RU" sz="14400" b="1" dirty="0">
                <a:latin typeface="Times New Roman" panose="02020603050405020304" pitchFamily="18" charset="0"/>
                <a:cs typeface="Times New Roman" panose="02020603050405020304" pitchFamily="18" charset="0"/>
              </a:rPr>
              <a:t>  </a:t>
            </a:r>
            <a:r>
              <a:rPr lang="ru-RU" sz="14400" b="1" dirty="0">
                <a:solidFill>
                  <a:srgbClr val="FF0000"/>
                </a:solidFill>
                <a:latin typeface="Times New Roman" panose="02020603050405020304" pitchFamily="18" charset="0"/>
                <a:cs typeface="Times New Roman" panose="02020603050405020304" pitchFamily="18" charset="0"/>
              </a:rPr>
              <a:t>взаимо</a:t>
            </a:r>
            <a:r>
              <a:rPr lang="ru-RU" sz="14400" b="1" dirty="0">
                <a:latin typeface="Times New Roman" panose="02020603050405020304" pitchFamily="18" charset="0"/>
                <a:cs typeface="Times New Roman" panose="02020603050405020304" pitchFamily="18" charset="0"/>
              </a:rPr>
              <a:t>влияние, </a:t>
            </a:r>
            <a:r>
              <a:rPr lang="ru-RU" sz="14400" b="1" dirty="0">
                <a:solidFill>
                  <a:srgbClr val="FF0000"/>
                </a:solidFill>
                <a:latin typeface="Times New Roman" panose="02020603050405020304" pitchFamily="18" charset="0"/>
                <a:cs typeface="Times New Roman" panose="02020603050405020304" pitchFamily="18" charset="0"/>
              </a:rPr>
              <a:t>взаимо</a:t>
            </a:r>
            <a:r>
              <a:rPr lang="ru-RU" sz="14400" b="1" dirty="0">
                <a:latin typeface="Times New Roman" panose="02020603050405020304" pitchFamily="18" charset="0"/>
                <a:cs typeface="Times New Roman" panose="02020603050405020304" pitchFamily="18" charset="0"/>
              </a:rPr>
              <a:t>проверка, </a:t>
            </a:r>
            <a:r>
              <a:rPr lang="ru-RU" sz="14400" b="1" dirty="0">
                <a:solidFill>
                  <a:srgbClr val="FF0000"/>
                </a:solidFill>
                <a:latin typeface="Times New Roman" panose="02020603050405020304" pitchFamily="18" charset="0"/>
                <a:cs typeface="Times New Roman" panose="02020603050405020304" pitchFamily="18" charset="0"/>
              </a:rPr>
              <a:t>взаимо</a:t>
            </a:r>
            <a:r>
              <a:rPr lang="ru-RU" sz="14400" b="1" dirty="0">
                <a:latin typeface="Times New Roman" panose="02020603050405020304" pitchFamily="18" charset="0"/>
                <a:cs typeface="Times New Roman" panose="02020603050405020304" pitchFamily="18" charset="0"/>
              </a:rPr>
              <a:t>выручка, </a:t>
            </a:r>
            <a:r>
              <a:rPr lang="ru-RU" sz="14400" b="1" dirty="0">
                <a:solidFill>
                  <a:srgbClr val="FF0000"/>
                </a:solidFill>
                <a:latin typeface="Times New Roman" panose="02020603050405020304" pitchFamily="18" charset="0"/>
                <a:cs typeface="Times New Roman" panose="02020603050405020304" pitchFamily="18" charset="0"/>
              </a:rPr>
              <a:t>взаимо</a:t>
            </a:r>
            <a:r>
              <a:rPr lang="ru-RU" sz="14400" b="1" dirty="0">
                <a:latin typeface="Times New Roman" panose="02020603050405020304" pitchFamily="18" charset="0"/>
                <a:cs typeface="Times New Roman" panose="02020603050405020304" pitchFamily="18" charset="0"/>
              </a:rPr>
              <a:t>заменяемость, </a:t>
            </a:r>
            <a:r>
              <a:rPr lang="ru-RU" sz="14400" b="1" dirty="0">
                <a:solidFill>
                  <a:srgbClr val="FF0000"/>
                </a:solidFill>
                <a:latin typeface="Times New Roman" panose="02020603050405020304" pitchFamily="18" charset="0"/>
                <a:cs typeface="Times New Roman" panose="02020603050405020304" pitchFamily="18" charset="0"/>
              </a:rPr>
              <a:t>взаимо</a:t>
            </a:r>
            <a:r>
              <a:rPr lang="ru-RU" sz="14400" b="1" dirty="0">
                <a:latin typeface="Times New Roman" panose="02020603050405020304" pitchFamily="18" charset="0"/>
                <a:cs typeface="Times New Roman" panose="02020603050405020304" pitchFamily="18" charset="0"/>
              </a:rPr>
              <a:t>зависимость, </a:t>
            </a:r>
            <a:r>
              <a:rPr lang="ru-RU" sz="14400" b="1" dirty="0">
                <a:solidFill>
                  <a:srgbClr val="FF0000"/>
                </a:solidFill>
                <a:latin typeface="Times New Roman" panose="02020603050405020304" pitchFamily="18" charset="0"/>
                <a:cs typeface="Times New Roman" panose="02020603050405020304" pitchFamily="18" charset="0"/>
              </a:rPr>
              <a:t>взаимо</a:t>
            </a:r>
            <a:r>
              <a:rPr lang="ru-RU" sz="14400" b="1" dirty="0">
                <a:latin typeface="Times New Roman" panose="02020603050405020304" pitchFamily="18" charset="0"/>
                <a:cs typeface="Times New Roman" panose="02020603050405020304" pitchFamily="18" charset="0"/>
              </a:rPr>
              <a:t>выгодный.</a:t>
            </a:r>
            <a:r>
              <a:rPr lang="ru-RU" sz="14400" dirty="0">
                <a:latin typeface="Times New Roman" panose="02020603050405020304" pitchFamily="18" charset="0"/>
                <a:cs typeface="Times New Roman" panose="02020603050405020304" pitchFamily="18" charset="0"/>
              </a:rPr>
              <a:t/>
            </a:r>
            <a:br>
              <a:rPr lang="ru-RU" sz="14400" dirty="0">
                <a:latin typeface="Times New Roman" panose="02020603050405020304" pitchFamily="18" charset="0"/>
                <a:cs typeface="Times New Roman" panose="02020603050405020304" pitchFamily="18" charset="0"/>
              </a:rPr>
            </a:br>
            <a:r>
              <a:rPr lang="ru-RU" sz="12800" b="1" dirty="0">
                <a:latin typeface="Times New Roman" panose="02020603050405020304" pitchFamily="18" charset="0"/>
                <a:cs typeface="Times New Roman" panose="02020603050405020304" pitchFamily="18" charset="0"/>
              </a:rPr>
              <a:t>                                                                       </a:t>
            </a:r>
            <a:r>
              <a:rPr lang="ru-RU" sz="7200" b="1" dirty="0">
                <a:latin typeface="Times New Roman" panose="02020603050405020304" pitchFamily="18" charset="0"/>
                <a:cs typeface="Times New Roman" panose="02020603050405020304" pitchFamily="18" charset="0"/>
              </a:rPr>
              <a:t>(Толковый словарь Ожегова)</a:t>
            </a:r>
            <a:endParaRPr lang="ru-RU" sz="72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975835" y="172652"/>
            <a:ext cx="3774973" cy="646331"/>
          </a:xfrm>
          <a:prstGeom prst="rect">
            <a:avLst/>
          </a:prstGeom>
          <a:solidFill>
            <a:srgbClr val="FFFF00"/>
          </a:solid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II</a:t>
            </a:r>
            <a:r>
              <a:rPr lang="ru-RU" sz="3600" b="1" dirty="0">
                <a:latin typeface="Times New Roman" panose="02020603050405020304" pitchFamily="18" charset="0"/>
                <a:cs typeface="Times New Roman" panose="02020603050405020304" pitchFamily="18" charset="0"/>
              </a:rPr>
              <a:t> часть </a:t>
            </a:r>
            <a:r>
              <a:rPr lang="ru-RU" sz="3600" b="1" dirty="0" smtClean="0">
                <a:latin typeface="Times New Roman" panose="02020603050405020304" pitchFamily="18" charset="0"/>
                <a:cs typeface="Times New Roman" panose="02020603050405020304" pitchFamily="18" charset="0"/>
              </a:rPr>
              <a:t>слова</a:t>
            </a:r>
            <a:endParaRPr lang="ru-RU" sz="36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38328" y="125201"/>
            <a:ext cx="3630168" cy="7617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I</a:t>
            </a:r>
            <a:r>
              <a:rPr lang="ru-RU" sz="3600" b="1" dirty="0" smtClean="0">
                <a:solidFill>
                  <a:schemeClr val="tx1"/>
                </a:solidFill>
                <a:latin typeface="Times New Roman" panose="02020603050405020304" pitchFamily="18" charset="0"/>
                <a:cs typeface="Times New Roman" panose="02020603050405020304" pitchFamily="18" charset="0"/>
              </a:rPr>
              <a:t> часть слова</a:t>
            </a:r>
            <a:endParaRPr lang="ru-RU" sz="3600" b="1" dirty="0">
              <a:solidFill>
                <a:schemeClr val="tx1"/>
              </a:solidFill>
            </a:endParaRPr>
          </a:p>
        </p:txBody>
      </p:sp>
      <p:pic>
        <p:nvPicPr>
          <p:cNvPr id="8" name="Рисунок 7"/>
          <p:cNvPicPr>
            <a:picLocks noChangeAspect="1"/>
          </p:cNvPicPr>
          <p:nvPr/>
        </p:nvPicPr>
        <p:blipFill>
          <a:blip r:embed="rId2"/>
          <a:stretch>
            <a:fillRect/>
          </a:stretch>
        </p:blipFill>
        <p:spPr>
          <a:xfrm>
            <a:off x="5620652" y="2315095"/>
            <a:ext cx="6260311" cy="4695233"/>
          </a:xfrm>
          <a:prstGeom prst="rect">
            <a:avLst/>
          </a:prstGeom>
        </p:spPr>
      </p:pic>
      <p:sp>
        <p:nvSpPr>
          <p:cNvPr id="7" name="Прямоугольник 6"/>
          <p:cNvSpPr/>
          <p:nvPr/>
        </p:nvSpPr>
        <p:spPr>
          <a:xfrm>
            <a:off x="4206072" y="-123131"/>
            <a:ext cx="769763" cy="1323439"/>
          </a:xfrm>
          <a:prstGeom prst="rect">
            <a:avLst/>
          </a:prstGeom>
        </p:spPr>
        <p:txBody>
          <a:bodyPr wrap="none">
            <a:spAutoFit/>
          </a:bodyPr>
          <a:lstStyle/>
          <a:p>
            <a:r>
              <a:rPr lang="ru-RU" sz="8000" b="1" dirty="0" smtClean="0">
                <a:latin typeface="Times New Roman" panose="02020603050405020304" pitchFamily="18" charset="0"/>
                <a:cs typeface="Times New Roman" panose="02020603050405020304" pitchFamily="18" charset="0"/>
              </a:rPr>
              <a:t>+</a:t>
            </a:r>
            <a:endParaRPr lang="ru-RU" sz="8000" dirty="0"/>
          </a:p>
        </p:txBody>
      </p:sp>
      <p:sp>
        <p:nvSpPr>
          <p:cNvPr id="9" name="Прямоугольник 8"/>
          <p:cNvSpPr/>
          <p:nvPr/>
        </p:nvSpPr>
        <p:spPr>
          <a:xfrm>
            <a:off x="8843784" y="-155637"/>
            <a:ext cx="769763" cy="1323439"/>
          </a:xfrm>
          <a:prstGeom prst="rect">
            <a:avLst/>
          </a:prstGeom>
        </p:spPr>
        <p:txBody>
          <a:bodyPr wrap="none">
            <a:spAutoFit/>
          </a:bodyPr>
          <a:lstStyle/>
          <a:p>
            <a:pPr lvl="0"/>
            <a:r>
              <a:rPr lang="ru-RU" sz="8000" b="1" dirty="0" smtClean="0">
                <a:solidFill>
                  <a:prstClr val="black"/>
                </a:solidFill>
                <a:latin typeface="Times New Roman" panose="02020603050405020304" pitchFamily="18" charset="0"/>
                <a:cs typeface="Times New Roman" panose="02020603050405020304" pitchFamily="18" charset="0"/>
              </a:rPr>
              <a:t>=</a:t>
            </a:r>
            <a:endParaRPr lang="ru-RU" sz="8000" dirty="0">
              <a:solidFill>
                <a:prstClr val="black"/>
              </a:solidFill>
            </a:endParaRPr>
          </a:p>
        </p:txBody>
      </p:sp>
      <p:sp>
        <p:nvSpPr>
          <p:cNvPr id="10" name="Прямоугольник 9"/>
          <p:cNvSpPr/>
          <p:nvPr/>
        </p:nvSpPr>
        <p:spPr>
          <a:xfrm>
            <a:off x="9810345" y="42320"/>
            <a:ext cx="2201244" cy="1200329"/>
          </a:xfrm>
          <a:prstGeom prst="rect">
            <a:avLst/>
          </a:prstGeom>
          <a:solidFill>
            <a:srgbClr val="FFFF00"/>
          </a:solidFill>
        </p:spPr>
        <p:txBody>
          <a:bodyPr wrap="none">
            <a:spAutoFit/>
          </a:bodyPr>
          <a:lstStyle/>
          <a:p>
            <a:pPr lvl="0"/>
            <a:r>
              <a:rPr lang="ru-RU" sz="3600" b="1" dirty="0">
                <a:solidFill>
                  <a:prstClr val="black"/>
                </a:solidFill>
                <a:latin typeface="Times New Roman" panose="02020603050405020304" pitchFamily="18" charset="0"/>
                <a:cs typeface="Times New Roman" panose="02020603050405020304" pitchFamily="18" charset="0"/>
              </a:rPr>
              <a:t>н</a:t>
            </a:r>
            <a:r>
              <a:rPr lang="ru-RU" sz="3600" b="1" dirty="0" smtClean="0">
                <a:solidFill>
                  <a:prstClr val="black"/>
                </a:solidFill>
                <a:latin typeface="Times New Roman" panose="02020603050405020304" pitchFamily="18" charset="0"/>
                <a:cs typeface="Times New Roman" panose="02020603050405020304" pitchFamily="18" charset="0"/>
              </a:rPr>
              <a:t>азвание </a:t>
            </a:r>
          </a:p>
          <a:p>
            <a:pPr lvl="0"/>
            <a:r>
              <a:rPr lang="ru-RU" sz="3600" b="1" dirty="0" smtClean="0">
                <a:solidFill>
                  <a:prstClr val="black"/>
                </a:solidFill>
                <a:latin typeface="Times New Roman" panose="02020603050405020304" pitchFamily="18" charset="0"/>
                <a:cs typeface="Times New Roman" panose="02020603050405020304" pitchFamily="18" charset="0"/>
              </a:rPr>
              <a:t>методики</a:t>
            </a:r>
            <a:endParaRPr lang="ru-RU" sz="3600" dirty="0">
              <a:solidFill>
                <a:prstClr val="black"/>
              </a:solidFill>
            </a:endParaRPr>
          </a:p>
        </p:txBody>
      </p:sp>
      <p:pic>
        <p:nvPicPr>
          <p:cNvPr id="11" name="Рисунок 10"/>
          <p:cNvPicPr>
            <a:picLocks noChangeAspect="1"/>
          </p:cNvPicPr>
          <p:nvPr/>
        </p:nvPicPr>
        <p:blipFill>
          <a:blip r:embed="rId3"/>
          <a:stretch>
            <a:fillRect/>
          </a:stretch>
        </p:blipFill>
        <p:spPr>
          <a:xfrm>
            <a:off x="5485057" y="1114766"/>
            <a:ext cx="5425910" cy="1341236"/>
          </a:xfrm>
          <a:prstGeom prst="rect">
            <a:avLst/>
          </a:prstGeom>
        </p:spPr>
      </p:pic>
    </p:spTree>
    <p:extLst>
      <p:ext uri="{BB962C8B-B14F-4D97-AF65-F5344CB8AC3E}">
        <p14:creationId xmlns:p14="http://schemas.microsoft.com/office/powerpoint/2010/main" val="1485258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730340" y="2125272"/>
            <a:ext cx="4814686" cy="4639369"/>
          </a:xfrm>
          <a:noFill/>
          <a:ln>
            <a:noFill/>
          </a:ln>
        </p:spPr>
        <p:txBody>
          <a:bodyPr>
            <a:normAutofit fontScale="25000" lnSpcReduction="20000"/>
          </a:bodyPr>
          <a:lstStyle/>
          <a:p>
            <a:pPr algn="ctr">
              <a:buNone/>
            </a:pP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a:buNone/>
            </a:pPr>
            <a:r>
              <a:rPr lang="ru-RU" sz="3300" b="1" dirty="0">
                <a:latin typeface="Times New Roman" panose="02020603050405020304" pitchFamily="18" charset="0"/>
                <a:cs typeface="Times New Roman" panose="02020603050405020304" pitchFamily="18" charset="0"/>
              </a:rPr>
              <a:t>		</a:t>
            </a:r>
            <a:r>
              <a:rPr lang="ru-RU" sz="12800" b="1" dirty="0" smtClean="0">
                <a:solidFill>
                  <a:srgbClr val="FF0000"/>
                </a:solidFill>
                <a:latin typeface="Times New Roman" panose="02020603050405020304" pitchFamily="18" charset="0"/>
                <a:cs typeface="Times New Roman" panose="02020603050405020304" pitchFamily="18" charset="0"/>
              </a:rPr>
              <a:t>Первая </a:t>
            </a:r>
            <a:r>
              <a:rPr lang="ru-RU" sz="12800" b="1" dirty="0">
                <a:solidFill>
                  <a:srgbClr val="FF0000"/>
                </a:solidFill>
                <a:latin typeface="Times New Roman" panose="02020603050405020304" pitchFamily="18" charset="0"/>
                <a:cs typeface="Times New Roman" panose="02020603050405020304" pitchFamily="18" charset="0"/>
              </a:rPr>
              <a:t>часть </a:t>
            </a:r>
            <a:r>
              <a:rPr lang="ru-RU" sz="12800" b="1" dirty="0">
                <a:latin typeface="Times New Roman" panose="02020603050405020304" pitchFamily="18" charset="0"/>
                <a:cs typeface="Times New Roman" panose="02020603050405020304" pitchFamily="18" charset="0"/>
              </a:rPr>
              <a:t>сложных слов со значением взаимный, например,</a:t>
            </a:r>
          </a:p>
          <a:p>
            <a:pPr>
              <a:buNone/>
            </a:pPr>
            <a:endParaRPr lang="ru-RU" sz="12800" b="1" dirty="0">
              <a:latin typeface="Times New Roman" panose="02020603050405020304" pitchFamily="18" charset="0"/>
              <a:cs typeface="Times New Roman" panose="02020603050405020304" pitchFamily="18" charset="0"/>
            </a:endParaRPr>
          </a:p>
          <a:p>
            <a:pPr>
              <a:buNone/>
            </a:pPr>
            <a:r>
              <a:rPr lang="ru-RU" sz="12800" b="1" dirty="0">
                <a:latin typeface="Times New Roman" panose="02020603050405020304" pitchFamily="18" charset="0"/>
                <a:cs typeface="Times New Roman" panose="02020603050405020304" pitchFamily="18" charset="0"/>
              </a:rPr>
              <a:t>  </a:t>
            </a:r>
            <a:r>
              <a:rPr lang="ru-RU" sz="12800" b="1" dirty="0">
                <a:solidFill>
                  <a:srgbClr val="FF0000"/>
                </a:solidFill>
                <a:latin typeface="Times New Roman" panose="02020603050405020304" pitchFamily="18" charset="0"/>
                <a:cs typeface="Times New Roman" panose="02020603050405020304" pitchFamily="18" charset="0"/>
              </a:rPr>
              <a:t>взаимо</a:t>
            </a:r>
            <a:r>
              <a:rPr lang="ru-RU" sz="12800" b="1" dirty="0">
                <a:latin typeface="Times New Roman" panose="02020603050405020304" pitchFamily="18" charset="0"/>
                <a:cs typeface="Times New Roman" panose="02020603050405020304" pitchFamily="18" charset="0"/>
              </a:rPr>
              <a:t>влияние, </a:t>
            </a:r>
            <a:r>
              <a:rPr lang="ru-RU" sz="12800" b="1" dirty="0">
                <a:solidFill>
                  <a:srgbClr val="FF0000"/>
                </a:solidFill>
                <a:latin typeface="Times New Roman" panose="02020603050405020304" pitchFamily="18" charset="0"/>
                <a:cs typeface="Times New Roman" panose="02020603050405020304" pitchFamily="18" charset="0"/>
              </a:rPr>
              <a:t>взаимо</a:t>
            </a:r>
            <a:r>
              <a:rPr lang="ru-RU" sz="12800" b="1" dirty="0">
                <a:latin typeface="Times New Roman" panose="02020603050405020304" pitchFamily="18" charset="0"/>
                <a:cs typeface="Times New Roman" panose="02020603050405020304" pitchFamily="18" charset="0"/>
              </a:rPr>
              <a:t>проверка, </a:t>
            </a:r>
            <a:r>
              <a:rPr lang="ru-RU" sz="12800" b="1" dirty="0">
                <a:solidFill>
                  <a:srgbClr val="FF0000"/>
                </a:solidFill>
                <a:latin typeface="Times New Roman" panose="02020603050405020304" pitchFamily="18" charset="0"/>
                <a:cs typeface="Times New Roman" panose="02020603050405020304" pitchFamily="18" charset="0"/>
              </a:rPr>
              <a:t>взаимо</a:t>
            </a:r>
            <a:r>
              <a:rPr lang="ru-RU" sz="12800" b="1" dirty="0">
                <a:latin typeface="Times New Roman" panose="02020603050405020304" pitchFamily="18" charset="0"/>
                <a:cs typeface="Times New Roman" panose="02020603050405020304" pitchFamily="18" charset="0"/>
              </a:rPr>
              <a:t>выручка, </a:t>
            </a:r>
            <a:r>
              <a:rPr lang="ru-RU" sz="12800" b="1" dirty="0">
                <a:solidFill>
                  <a:srgbClr val="FF0000"/>
                </a:solidFill>
                <a:latin typeface="Times New Roman" panose="02020603050405020304" pitchFamily="18" charset="0"/>
                <a:cs typeface="Times New Roman" panose="02020603050405020304" pitchFamily="18" charset="0"/>
              </a:rPr>
              <a:t>взаимо</a:t>
            </a:r>
            <a:r>
              <a:rPr lang="ru-RU" sz="12800" b="1" dirty="0">
                <a:latin typeface="Times New Roman" panose="02020603050405020304" pitchFamily="18" charset="0"/>
                <a:cs typeface="Times New Roman" panose="02020603050405020304" pitchFamily="18" charset="0"/>
              </a:rPr>
              <a:t>заменяемость, </a:t>
            </a:r>
            <a:r>
              <a:rPr lang="ru-RU" sz="12800" b="1" dirty="0">
                <a:solidFill>
                  <a:srgbClr val="FF0000"/>
                </a:solidFill>
                <a:latin typeface="Times New Roman" panose="02020603050405020304" pitchFamily="18" charset="0"/>
                <a:cs typeface="Times New Roman" panose="02020603050405020304" pitchFamily="18" charset="0"/>
              </a:rPr>
              <a:t>взаимо</a:t>
            </a:r>
            <a:r>
              <a:rPr lang="ru-RU" sz="12800" b="1" dirty="0">
                <a:latin typeface="Times New Roman" panose="02020603050405020304" pitchFamily="18" charset="0"/>
                <a:cs typeface="Times New Roman" panose="02020603050405020304" pitchFamily="18" charset="0"/>
              </a:rPr>
              <a:t>зависимость, </a:t>
            </a:r>
            <a:r>
              <a:rPr lang="ru-RU" sz="12800" b="1" dirty="0">
                <a:solidFill>
                  <a:srgbClr val="FF0000"/>
                </a:solidFill>
                <a:latin typeface="Times New Roman" panose="02020603050405020304" pitchFamily="18" charset="0"/>
                <a:cs typeface="Times New Roman" panose="02020603050405020304" pitchFamily="18" charset="0"/>
              </a:rPr>
              <a:t>взаимо</a:t>
            </a:r>
            <a:r>
              <a:rPr lang="ru-RU" sz="12800" b="1" dirty="0">
                <a:latin typeface="Times New Roman" panose="02020603050405020304" pitchFamily="18" charset="0"/>
                <a:cs typeface="Times New Roman" panose="02020603050405020304" pitchFamily="18" charset="0"/>
              </a:rPr>
              <a:t>выгодный.</a:t>
            </a:r>
            <a:r>
              <a:rPr lang="ru-RU" sz="12800" dirty="0">
                <a:latin typeface="Times New Roman" panose="02020603050405020304" pitchFamily="18" charset="0"/>
                <a:cs typeface="Times New Roman" panose="02020603050405020304" pitchFamily="18" charset="0"/>
              </a:rPr>
              <a:t/>
            </a:r>
            <a:br>
              <a:rPr lang="ru-RU" sz="12800" dirty="0">
                <a:latin typeface="Times New Roman" panose="02020603050405020304" pitchFamily="18" charset="0"/>
                <a:cs typeface="Times New Roman" panose="02020603050405020304" pitchFamily="18" charset="0"/>
              </a:rPr>
            </a:br>
            <a:r>
              <a:rPr lang="ru-RU" sz="6400" b="1" dirty="0">
                <a:latin typeface="Times New Roman" panose="02020603050405020304" pitchFamily="18" charset="0"/>
                <a:cs typeface="Times New Roman" panose="02020603050405020304" pitchFamily="18" charset="0"/>
              </a:rPr>
              <a:t>                               </a:t>
            </a:r>
            <a:r>
              <a:rPr lang="ru-RU" sz="6400" b="1" dirty="0" smtClean="0">
                <a:latin typeface="Times New Roman" panose="02020603050405020304" pitchFamily="18" charset="0"/>
                <a:cs typeface="Times New Roman" panose="02020603050405020304" pitchFamily="18" charset="0"/>
              </a:rPr>
              <a:t> (</a:t>
            </a:r>
            <a:r>
              <a:rPr lang="ru-RU" sz="6400" b="1" dirty="0">
                <a:latin typeface="Times New Roman" panose="02020603050405020304" pitchFamily="18" charset="0"/>
                <a:cs typeface="Times New Roman" panose="02020603050405020304" pitchFamily="18" charset="0"/>
              </a:rPr>
              <a:t>Толковый словарь Ожегова)</a:t>
            </a:r>
            <a:endParaRPr lang="ru-RU" sz="64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6489329" y="2782636"/>
            <a:ext cx="5309341" cy="3982006"/>
          </a:xfrm>
          <a:prstGeom prst="rect">
            <a:avLst/>
          </a:prstGeom>
        </p:spPr>
      </p:pic>
      <p:pic>
        <p:nvPicPr>
          <p:cNvPr id="11" name="Рисунок 10"/>
          <p:cNvPicPr>
            <a:picLocks noChangeAspect="1"/>
          </p:cNvPicPr>
          <p:nvPr/>
        </p:nvPicPr>
        <p:blipFill>
          <a:blip r:embed="rId3"/>
          <a:stretch>
            <a:fillRect/>
          </a:stretch>
        </p:blipFill>
        <p:spPr>
          <a:xfrm>
            <a:off x="6584389" y="1950452"/>
            <a:ext cx="5425910" cy="1341236"/>
          </a:xfrm>
          <a:prstGeom prst="rect">
            <a:avLst/>
          </a:prstGeom>
        </p:spPr>
      </p:pic>
      <p:sp>
        <p:nvSpPr>
          <p:cNvPr id="6" name="Прямоугольник 5"/>
          <p:cNvSpPr/>
          <p:nvPr/>
        </p:nvSpPr>
        <p:spPr>
          <a:xfrm>
            <a:off x="274321" y="1048054"/>
            <a:ext cx="11735978" cy="1077218"/>
          </a:xfrm>
          <a:prstGeom prst="rect">
            <a:avLst/>
          </a:prstGeom>
        </p:spPr>
        <p:txBody>
          <a:bodyPr wrap="square">
            <a:spAutoFit/>
          </a:bodyPr>
          <a:lstStyle/>
          <a:p>
            <a:pPr lvl="0"/>
            <a:r>
              <a:rPr lang="ru-RU" sz="3200" b="1" dirty="0">
                <a:solidFill>
                  <a:srgbClr val="FF0000"/>
                </a:solidFill>
                <a:latin typeface="Times New Roman" panose="02020603050405020304" pitchFamily="18" charset="0"/>
                <a:cs typeface="Times New Roman" panose="02020603050405020304" pitchFamily="18" charset="0"/>
              </a:rPr>
              <a:t>Задание: </a:t>
            </a:r>
            <a:r>
              <a:rPr lang="ru-RU" sz="3200" dirty="0">
                <a:solidFill>
                  <a:prstClr val="black"/>
                </a:solidFill>
                <a:latin typeface="Times New Roman" panose="02020603050405020304" pitchFamily="18" charset="0"/>
                <a:cs typeface="Times New Roman" panose="02020603050405020304" pitchFamily="18" charset="0"/>
              </a:rPr>
              <a:t>запишите выделенную фразу на </a:t>
            </a:r>
            <a:r>
              <a:rPr lang="ru-RU" sz="3200" dirty="0" smtClean="0">
                <a:solidFill>
                  <a:prstClr val="black"/>
                </a:solidFill>
                <a:latin typeface="Times New Roman" panose="02020603050405020304" pitchFamily="18" charset="0"/>
                <a:cs typeface="Times New Roman" panose="02020603050405020304" pitchFamily="18" charset="0"/>
              </a:rPr>
              <a:t>желтом листке бумаги, а затем и на зеленом. </a:t>
            </a:r>
            <a:endParaRPr lang="ru-RU" sz="3200" dirty="0">
              <a:solidFill>
                <a:prstClr val="black"/>
              </a:solidFill>
            </a:endParaRPr>
          </a:p>
        </p:txBody>
      </p:sp>
      <p:sp>
        <p:nvSpPr>
          <p:cNvPr id="12" name="Прямоугольник 11"/>
          <p:cNvSpPr/>
          <p:nvPr/>
        </p:nvSpPr>
        <p:spPr>
          <a:xfrm>
            <a:off x="1581912" y="134592"/>
            <a:ext cx="8375904" cy="9134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solidFill>
                <a:latin typeface="Times New Roman" panose="02020603050405020304" pitchFamily="18" charset="0"/>
                <a:cs typeface="Times New Roman" panose="02020603050405020304" pitchFamily="18" charset="0"/>
              </a:rPr>
              <a:t>Методика </a:t>
            </a:r>
            <a:r>
              <a:rPr lang="ru-RU" sz="3600" b="1" dirty="0" err="1" smtClean="0">
                <a:solidFill>
                  <a:schemeClr val="tx1"/>
                </a:solidFill>
                <a:latin typeface="Times New Roman" panose="02020603050405020304" pitchFamily="18" charset="0"/>
                <a:cs typeface="Times New Roman" panose="02020603050405020304" pitchFamily="18" charset="0"/>
              </a:rPr>
              <a:t>взаимотренажа</a:t>
            </a:r>
            <a:endParaRPr lang="ru-RU" sz="3600" b="1" dirty="0">
              <a:solidFill>
                <a:schemeClr val="tx1"/>
              </a:solidFill>
            </a:endParaRPr>
          </a:p>
        </p:txBody>
      </p:sp>
    </p:spTree>
    <p:extLst>
      <p:ext uri="{BB962C8B-B14F-4D97-AF65-F5344CB8AC3E}">
        <p14:creationId xmlns:p14="http://schemas.microsoft.com/office/powerpoint/2010/main" val="1893622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448056" y="755827"/>
            <a:ext cx="5038344" cy="5016758"/>
          </a:xfrm>
          <a:prstGeom prst="rect">
            <a:avLst/>
          </a:prstGeom>
        </p:spPr>
        <p:txBody>
          <a:bodyPr wrap="square">
            <a:spAutoFit/>
          </a:bodyPr>
          <a:lstStyle/>
          <a:p>
            <a:pPr algn="just">
              <a:lnSpc>
                <a:spcPct val="100000"/>
              </a:lnSpc>
              <a:spcAft>
                <a:spcPts val="0"/>
              </a:spcAft>
            </a:pPr>
            <a:r>
              <a:rPr lang="ru-RU" sz="4000" b="1" dirty="0" smtClean="0">
                <a:solidFill>
                  <a:srgbClr val="FF0000"/>
                </a:solidFill>
                <a:latin typeface="Times New Roman"/>
                <a:ea typeface="Times New Roman"/>
                <a:cs typeface="Times New Roman"/>
              </a:rPr>
              <a:t>Задание. </a:t>
            </a:r>
          </a:p>
          <a:p>
            <a:pPr algn="just">
              <a:lnSpc>
                <a:spcPct val="100000"/>
              </a:lnSpc>
              <a:spcAft>
                <a:spcPts val="0"/>
              </a:spcAft>
            </a:pPr>
            <a:r>
              <a:rPr lang="ru-RU" sz="4000" b="1" dirty="0" smtClean="0">
                <a:latin typeface="Times New Roman"/>
                <a:ea typeface="Times New Roman"/>
                <a:cs typeface="Times New Roman"/>
              </a:rPr>
              <a:t>Назовите средства, приемы…, которые я использовала </a:t>
            </a:r>
          </a:p>
          <a:p>
            <a:pPr algn="just">
              <a:lnSpc>
                <a:spcPct val="100000"/>
              </a:lnSpc>
              <a:spcAft>
                <a:spcPts val="0"/>
              </a:spcAft>
            </a:pPr>
            <a:r>
              <a:rPr lang="ru-RU" sz="4000" b="1" dirty="0" smtClean="0">
                <a:latin typeface="Times New Roman"/>
                <a:ea typeface="Times New Roman"/>
                <a:cs typeface="Times New Roman"/>
              </a:rPr>
              <a:t>для организации подобной деятельности учащихся.</a:t>
            </a:r>
            <a:endParaRPr lang="ru-RU" sz="4000" b="1" dirty="0">
              <a:latin typeface="Times New Roman"/>
              <a:ea typeface="Times New Roman"/>
              <a:cs typeface="Times New Roman"/>
            </a:endParaRPr>
          </a:p>
        </p:txBody>
      </p:sp>
      <p:pic>
        <p:nvPicPr>
          <p:cNvPr id="10" name="Рисунок 9"/>
          <p:cNvPicPr>
            <a:picLocks noChangeAspect="1"/>
          </p:cNvPicPr>
          <p:nvPr/>
        </p:nvPicPr>
        <p:blipFill>
          <a:blip r:embed="rId2"/>
          <a:stretch>
            <a:fillRect/>
          </a:stretch>
        </p:blipFill>
        <p:spPr>
          <a:xfrm>
            <a:off x="6409944" y="70256"/>
            <a:ext cx="4782883" cy="6703352"/>
          </a:xfrm>
          <a:prstGeom prst="rect">
            <a:avLst/>
          </a:prstGeom>
        </p:spPr>
      </p:pic>
    </p:spTree>
    <p:extLst>
      <p:ext uri="{BB962C8B-B14F-4D97-AF65-F5344CB8AC3E}">
        <p14:creationId xmlns:p14="http://schemas.microsoft.com/office/powerpoint/2010/main" val="2762963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ABF7E6-3CAF-4961-A9AA-6DC8D7A084C9}"/>
              </a:ext>
            </a:extLst>
          </p:cNvPr>
          <p:cNvSpPr>
            <a:spLocks noGrp="1"/>
          </p:cNvSpPr>
          <p:nvPr>
            <p:ph type="title"/>
          </p:nvPr>
        </p:nvSpPr>
        <p:spPr>
          <a:xfrm>
            <a:off x="252321" y="859536"/>
            <a:ext cx="11857383" cy="5733288"/>
          </a:xfrm>
        </p:spPr>
        <p:txBody>
          <a:bodyPr>
            <a:normAutofit fontScale="90000"/>
          </a:bodyPr>
          <a:lstStyle/>
          <a:p>
            <a:pPr>
              <a:lnSpc>
                <a:spcPct val="100000"/>
              </a:lnSpc>
            </a:pPr>
            <a:r>
              <a:rPr lang="ru-RU" sz="3100" i="1" dirty="0">
                <a:latin typeface="Times New Roman" panose="02020603050405020304" pitchFamily="18" charset="0"/>
                <a:cs typeface="Times New Roman" panose="02020603050405020304" pitchFamily="18" charset="0"/>
              </a:rPr>
              <a:t>1.Получи карточку.</a:t>
            </a:r>
            <a:br>
              <a:rPr lang="ru-RU" sz="3100" i="1" dirty="0">
                <a:latin typeface="Times New Roman" panose="02020603050405020304" pitchFamily="18" charset="0"/>
                <a:cs typeface="Times New Roman" panose="02020603050405020304" pitchFamily="18" charset="0"/>
              </a:rPr>
            </a:br>
            <a:r>
              <a:rPr lang="ru-RU" sz="3100" i="1" dirty="0">
                <a:latin typeface="Times New Roman" panose="02020603050405020304" pitchFamily="18" charset="0"/>
                <a:cs typeface="Times New Roman" panose="02020603050405020304" pitchFamily="18" charset="0"/>
              </a:rPr>
              <a:t>2.Продиктуй напарнику первый вопрос  (задание)своей карточки.</a:t>
            </a:r>
            <a:br>
              <a:rPr lang="ru-RU" sz="3100" i="1" dirty="0">
                <a:latin typeface="Times New Roman" panose="02020603050405020304" pitchFamily="18" charset="0"/>
                <a:cs typeface="Times New Roman" panose="02020603050405020304" pitchFamily="18" charset="0"/>
              </a:rPr>
            </a:br>
            <a:r>
              <a:rPr lang="ru-RU" sz="3100" i="1" dirty="0">
                <a:latin typeface="Times New Roman" panose="02020603050405020304" pitchFamily="18" charset="0"/>
                <a:cs typeface="Times New Roman" panose="02020603050405020304" pitchFamily="18" charset="0"/>
              </a:rPr>
              <a:t>3.Выслушай ответ напарника.</a:t>
            </a:r>
            <a:br>
              <a:rPr lang="ru-RU" sz="3100" i="1" dirty="0">
                <a:latin typeface="Times New Roman" panose="02020603050405020304" pitchFamily="18" charset="0"/>
                <a:cs typeface="Times New Roman" panose="02020603050405020304" pitchFamily="18" charset="0"/>
              </a:rPr>
            </a:br>
            <a:r>
              <a:rPr lang="ru-RU" sz="3100" i="1" dirty="0">
                <a:latin typeface="Times New Roman" panose="02020603050405020304" pitchFamily="18" charset="0"/>
                <a:cs typeface="Times New Roman" panose="02020603050405020304" pitchFamily="18" charset="0"/>
              </a:rPr>
              <a:t>4.Сверь ответ по своей карточке.</a:t>
            </a:r>
            <a:br>
              <a:rPr lang="ru-RU" sz="3100" i="1" dirty="0">
                <a:latin typeface="Times New Roman" panose="02020603050405020304" pitchFamily="18" charset="0"/>
                <a:cs typeface="Times New Roman" panose="02020603050405020304" pitchFamily="18" charset="0"/>
              </a:rPr>
            </a:br>
            <a:r>
              <a:rPr lang="ru-RU" sz="3100" i="1" dirty="0">
                <a:latin typeface="Times New Roman" panose="02020603050405020304" pitchFamily="18" charset="0"/>
                <a:cs typeface="Times New Roman" panose="02020603050405020304" pitchFamily="18" charset="0"/>
              </a:rPr>
              <a:t>5.Если ответ </a:t>
            </a:r>
            <a:r>
              <a:rPr lang="ru-RU" sz="3100" i="1" dirty="0" smtClean="0">
                <a:latin typeface="Times New Roman" panose="02020603050405020304" pitchFamily="18" charset="0"/>
                <a:cs typeface="Times New Roman" panose="02020603050405020304" pitchFamily="18" charset="0"/>
              </a:rPr>
              <a:t>правильный, то </a:t>
            </a:r>
            <a:r>
              <a:rPr lang="ru-RU" sz="3100" i="1" dirty="0">
                <a:latin typeface="Times New Roman" panose="02020603050405020304" pitchFamily="18" charset="0"/>
                <a:cs typeface="Times New Roman" panose="02020603050405020304" pitchFamily="18" charset="0"/>
              </a:rPr>
              <a:t>продиктуй второй вопрос. Если ответ не правильный, предложи товарищу еще раз ответить на </a:t>
            </a:r>
            <a:r>
              <a:rPr lang="ru-RU" sz="3100" i="1" dirty="0" smtClean="0">
                <a:latin typeface="Times New Roman" panose="02020603050405020304" pitchFamily="18" charset="0"/>
                <a:cs typeface="Times New Roman" panose="02020603050405020304" pitchFamily="18" charset="0"/>
              </a:rPr>
              <a:t>вопрос. Если напарник ошибся несколько раз, скажи ему правильный ответ, а затем переходи к следующему вопросу.</a:t>
            </a:r>
            <a:br>
              <a:rPr lang="ru-RU" sz="3100" i="1" dirty="0" smtClean="0">
                <a:latin typeface="Times New Roman" panose="02020603050405020304" pitchFamily="18" charset="0"/>
                <a:cs typeface="Times New Roman" panose="02020603050405020304" pitchFamily="18" charset="0"/>
              </a:rPr>
            </a:br>
            <a:r>
              <a:rPr lang="ru-RU" sz="3100" i="1" dirty="0" smtClean="0">
                <a:latin typeface="Times New Roman" panose="02020603050405020304" pitchFamily="18" charset="0"/>
                <a:cs typeface="Times New Roman" panose="02020603050405020304" pitchFamily="18" charset="0"/>
              </a:rPr>
              <a:t>6.Когда </a:t>
            </a:r>
            <a:r>
              <a:rPr lang="ru-RU" sz="3100" i="1" dirty="0">
                <a:latin typeface="Times New Roman" panose="02020603050405020304" pitchFamily="18" charset="0"/>
                <a:cs typeface="Times New Roman" panose="02020603050405020304" pitchFamily="18" charset="0"/>
              </a:rPr>
              <a:t>проработаешь все вопросы своей карточки, поменяйся </a:t>
            </a:r>
            <a:br>
              <a:rPr lang="ru-RU" sz="3100" i="1" dirty="0">
                <a:latin typeface="Times New Roman" panose="02020603050405020304" pitchFamily="18" charset="0"/>
                <a:cs typeface="Times New Roman" panose="02020603050405020304" pitchFamily="18" charset="0"/>
              </a:rPr>
            </a:br>
            <a:r>
              <a:rPr lang="ru-RU" sz="3100" i="1" dirty="0">
                <a:latin typeface="Times New Roman" panose="02020603050405020304" pitchFamily="18" charset="0"/>
                <a:cs typeface="Times New Roman" panose="02020603050405020304" pitchFamily="18" charset="0"/>
              </a:rPr>
              <a:t>с напарником ролями.    </a:t>
            </a: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r>
              <a:rPr lang="ru-RU" sz="3100" i="1" dirty="0">
                <a:latin typeface="Times New Roman" panose="02020603050405020304" pitchFamily="18" charset="0"/>
                <a:cs typeface="Times New Roman" panose="02020603050405020304" pitchFamily="18" charset="0"/>
              </a:rPr>
              <a:t>7.Выслушай вопросы напарника, ответь на них. Когда все вопросы продиктованы, закончи работу и поменяй напарника (если запланирована работа пар сменного состава</a:t>
            </a:r>
            <a:r>
              <a:rPr lang="ru-RU" sz="3100" i="1" dirty="0" smtClean="0">
                <a:latin typeface="Times New Roman" panose="02020603050405020304" pitchFamily="18" charset="0"/>
                <a:cs typeface="Times New Roman" panose="02020603050405020304" pitchFamily="18" charset="0"/>
              </a:rPr>
              <a:t>).</a:t>
            </a:r>
            <a:r>
              <a:rPr lang="ru-RU" sz="3100" i="1" dirty="0">
                <a:latin typeface="Times New Roman" panose="02020603050405020304" pitchFamily="18" charset="0"/>
                <a:cs typeface="Times New Roman" panose="02020603050405020304" pitchFamily="18" charset="0"/>
              </a:rPr>
              <a:t>                  </a:t>
            </a:r>
            <a:endParaRPr lang="ru-RU" dirty="0"/>
          </a:p>
        </p:txBody>
      </p:sp>
      <p:sp>
        <p:nvSpPr>
          <p:cNvPr id="4" name="Прямоугольник 3">
            <a:extLst>
              <a:ext uri="{FF2B5EF4-FFF2-40B4-BE49-F238E27FC236}">
                <a16:creationId xmlns:a16="http://schemas.microsoft.com/office/drawing/2014/main" id="{08182D5C-77F2-4D74-8477-FC65D94F79BB}"/>
              </a:ext>
            </a:extLst>
          </p:cNvPr>
          <p:cNvSpPr/>
          <p:nvPr/>
        </p:nvSpPr>
        <p:spPr>
          <a:xfrm>
            <a:off x="137160" y="110965"/>
            <a:ext cx="11695176" cy="523220"/>
          </a:xfrm>
          <a:prstGeom prst="rect">
            <a:avLst/>
          </a:prstGeom>
          <a:noFill/>
        </p:spPr>
        <p:txBody>
          <a:bodyPr wrap="square">
            <a:spAutoFit/>
          </a:bodyPr>
          <a:lstStyle/>
          <a:p>
            <a:pPr algn="ctr"/>
            <a:r>
              <a:rPr lang="ru-RU" sz="2800" b="1" dirty="0" smtClean="0">
                <a:latin typeface="Times New Roman" panose="02020603050405020304" pitchFamily="18" charset="0"/>
                <a:cs typeface="Times New Roman" panose="02020603050405020304" pitchFamily="18" charset="0"/>
              </a:rPr>
              <a:t>Примерный алгоритм      работы </a:t>
            </a:r>
            <a:r>
              <a:rPr lang="ru-RU" sz="2800" b="1" dirty="0">
                <a:latin typeface="Times New Roman" panose="02020603050405020304" pitchFamily="18" charset="0"/>
                <a:cs typeface="Times New Roman" panose="02020603050405020304" pitchFamily="18" charset="0"/>
              </a:rPr>
              <a:t>в </a:t>
            </a:r>
            <a:r>
              <a:rPr lang="ru-RU" sz="2800" b="1" dirty="0" smtClean="0">
                <a:latin typeface="Times New Roman" panose="02020603050405020304" pitchFamily="18" charset="0"/>
                <a:cs typeface="Times New Roman" panose="02020603050405020304" pitchFamily="18" charset="0"/>
              </a:rPr>
              <a:t>паре по методике </a:t>
            </a:r>
            <a:r>
              <a:rPr lang="ru-RU" sz="2800" b="1" dirty="0" err="1" smtClean="0">
                <a:latin typeface="Times New Roman" panose="02020603050405020304" pitchFamily="18" charset="0"/>
                <a:cs typeface="Times New Roman" panose="02020603050405020304" pitchFamily="18" charset="0"/>
              </a:rPr>
              <a:t>взаимотренажа</a:t>
            </a:r>
            <a:endParaRPr lang="ru-RU" sz="28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551176" y="94689"/>
            <a:ext cx="1837944" cy="5394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latin typeface="Times New Roman" panose="02020603050405020304" pitchFamily="18" charset="0"/>
                <a:cs typeface="Times New Roman" panose="02020603050405020304" pitchFamily="18" charset="0"/>
              </a:rPr>
              <a:t>алгоритм</a:t>
            </a:r>
            <a:endParaRPr lang="ru-RU"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440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EB8C24-34E5-4167-904B-AF71C74CA18A}"/>
              </a:ext>
            </a:extLst>
          </p:cNvPr>
          <p:cNvSpPr>
            <a:spLocks noGrp="1"/>
          </p:cNvSpPr>
          <p:nvPr>
            <p:ph type="title"/>
          </p:nvPr>
        </p:nvSpPr>
        <p:spPr>
          <a:xfrm>
            <a:off x="265176" y="164592"/>
            <a:ext cx="3895344" cy="1325563"/>
          </a:xfrm>
          <a:solidFill>
            <a:srgbClr val="92D050"/>
          </a:solidFill>
        </p:spPr>
        <p:txBody>
          <a:bodyPr/>
          <a:lstStyle/>
          <a:p>
            <a:pPr algn="ctr"/>
            <a:r>
              <a:rPr lang="ru-RU" b="1" dirty="0">
                <a:latin typeface="Times New Roman" panose="02020603050405020304" pitchFamily="18" charset="0"/>
                <a:cs typeface="Times New Roman" panose="02020603050405020304" pitchFamily="18" charset="0"/>
              </a:rPr>
              <a:t>Специальные </a:t>
            </a:r>
            <a:r>
              <a:rPr lang="ru-RU" b="1" dirty="0" smtClean="0">
                <a:latin typeface="Times New Roman" panose="02020603050405020304" pitchFamily="18" charset="0"/>
                <a:cs typeface="Times New Roman" panose="02020603050405020304" pitchFamily="18" charset="0"/>
              </a:rPr>
              <a:t>карточки</a:t>
            </a:r>
            <a:endParaRPr lang="ru-RU" b="1"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61F9D5F7-7856-4D77-B7E1-1B6ECD113A82}"/>
              </a:ext>
            </a:extLst>
          </p:cNvPr>
          <p:cNvPicPr>
            <a:picLocks noChangeAspect="1"/>
          </p:cNvPicPr>
          <p:nvPr/>
        </p:nvPicPr>
        <p:blipFill>
          <a:blip r:embed="rId2"/>
          <a:stretch>
            <a:fillRect/>
          </a:stretch>
        </p:blipFill>
        <p:spPr>
          <a:xfrm rot="1700822">
            <a:off x="8863115" y="1604287"/>
            <a:ext cx="2906581" cy="3831673"/>
          </a:xfrm>
          <a:prstGeom prst="rect">
            <a:avLst/>
          </a:prstGeom>
        </p:spPr>
      </p:pic>
      <p:pic>
        <p:nvPicPr>
          <p:cNvPr id="4" name="Рисунок 3">
            <a:extLst>
              <a:ext uri="{FF2B5EF4-FFF2-40B4-BE49-F238E27FC236}">
                <a16:creationId xmlns:a16="http://schemas.microsoft.com/office/drawing/2014/main" id="{648399AA-FDE5-4D4B-A201-A6E69FE143DB}"/>
              </a:ext>
            </a:extLst>
          </p:cNvPr>
          <p:cNvPicPr>
            <a:picLocks noChangeAspect="1"/>
          </p:cNvPicPr>
          <p:nvPr/>
        </p:nvPicPr>
        <p:blipFill>
          <a:blip r:embed="rId3"/>
          <a:stretch>
            <a:fillRect/>
          </a:stretch>
        </p:blipFill>
        <p:spPr>
          <a:xfrm>
            <a:off x="5856723" y="2346852"/>
            <a:ext cx="1896020" cy="1896020"/>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1165086457"/>
              </p:ext>
            </p:extLst>
          </p:nvPr>
        </p:nvGraphicFramePr>
        <p:xfrm>
          <a:off x="214717" y="1956499"/>
          <a:ext cx="5157216" cy="4389120"/>
        </p:xfrm>
        <a:graphic>
          <a:graphicData uri="http://schemas.openxmlformats.org/drawingml/2006/table">
            <a:tbl>
              <a:tblPr firstRow="1" firstCol="1" bandRow="1"/>
              <a:tblGrid>
                <a:gridCol w="1130791">
                  <a:extLst>
                    <a:ext uri="{9D8B030D-6E8A-4147-A177-3AD203B41FA5}">
                      <a16:colId xmlns:a16="http://schemas.microsoft.com/office/drawing/2014/main" val="2687751479"/>
                    </a:ext>
                  </a:extLst>
                </a:gridCol>
                <a:gridCol w="1146945">
                  <a:extLst>
                    <a:ext uri="{9D8B030D-6E8A-4147-A177-3AD203B41FA5}">
                      <a16:colId xmlns:a16="http://schemas.microsoft.com/office/drawing/2014/main" val="3917953795"/>
                    </a:ext>
                  </a:extLst>
                </a:gridCol>
                <a:gridCol w="1070213">
                  <a:extLst>
                    <a:ext uri="{9D8B030D-6E8A-4147-A177-3AD203B41FA5}">
                      <a16:colId xmlns:a16="http://schemas.microsoft.com/office/drawing/2014/main" val="4115210058"/>
                    </a:ext>
                  </a:extLst>
                </a:gridCol>
                <a:gridCol w="1809267">
                  <a:extLst>
                    <a:ext uri="{9D8B030D-6E8A-4147-A177-3AD203B41FA5}">
                      <a16:colId xmlns:a16="http://schemas.microsoft.com/office/drawing/2014/main" val="2544148368"/>
                    </a:ext>
                  </a:extLst>
                </a:gridCol>
              </a:tblGrid>
              <a:tr h="135149">
                <a:tc>
                  <a:txBody>
                    <a:bodyPr/>
                    <a:lstStyle/>
                    <a:p>
                      <a:pPr algn="ctr">
                        <a:lnSpc>
                          <a:spcPct val="100000"/>
                        </a:lnSpc>
                        <a:spcAft>
                          <a:spcPts val="0"/>
                        </a:spcAft>
                      </a:pPr>
                      <a:r>
                        <a:rPr lang="ru-RU" sz="900" b="1" dirty="0">
                          <a:effectLst/>
                          <a:latin typeface="Times New Roman" panose="02020603050405020304" pitchFamily="18" charset="0"/>
                          <a:ea typeface="Times New Roman" panose="02020603050405020304" pitchFamily="18" charset="0"/>
                          <a:cs typeface="Times New Roman" panose="02020603050405020304" pitchFamily="18" charset="0"/>
                        </a:rPr>
                        <a:t>Виды рассуждения</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Вводные слова</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Союзы</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Речевые обороты</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21415"/>
                  </a:ext>
                </a:extLst>
              </a:tr>
              <a:tr h="971798">
                <a:tc>
                  <a:txBody>
                    <a:bodyPr/>
                    <a:lstStyle/>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Доказательство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Во-первых, …</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Во-вторых,…</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Следовательно,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Итак,</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Таким образом, </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поэтому, потому, тогда, например,</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Поскольку,</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Так как,</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Ввиду того что, </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Вследствие чего,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В результате чего,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Так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В связи с чем, если</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Из этого следует,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Отсюда заключим,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Из чего вытекает,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Это позволяет предположить,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Предположим,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Допустим,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Доказательством служит…</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Об этом свидетельствует…</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010375"/>
                  </a:ext>
                </a:extLst>
              </a:tr>
              <a:tr h="728849">
                <a:tc>
                  <a:txBody>
                    <a:bodyPr/>
                    <a:lstStyle/>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Объяснение</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Например, </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таким образом,</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поэтому</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Так как,</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Потому что, </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Благодаря тому,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поскольку</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Причина состоит в следующем…</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Укажем причины…</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Это объясняется тем,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Это зависит от …</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Это связано с тем,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Это является следствием того,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686277"/>
                  </a:ext>
                </a:extLst>
              </a:tr>
              <a:tr h="1822121">
                <a:tc>
                  <a:txBody>
                    <a:bodyPr/>
                    <a:lstStyle/>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Размышление</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По-моему,…</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По моему мнению,</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По моему убеждению, </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На мой взгляд,</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Как мне кажется,</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Скорее всего,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Очевидно,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Поэтому,</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Потому,</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Отсюда, таким образом</a:t>
                      </a:r>
                      <a:r>
                        <a:rPr lang="ru-RU" sz="9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Поскольку</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Так как</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Так что, </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Несмотря на то, </a:t>
                      </a:r>
                      <a:r>
                        <a:rPr lang="ru-RU" sz="900" dirty="0" smtClean="0">
                          <a:effectLst/>
                          <a:latin typeface="Times New Roman" panose="02020603050405020304" pitchFamily="18" charset="0"/>
                          <a:ea typeface="Times New Roman" panose="02020603050405020304" pitchFamily="18" charset="0"/>
                          <a:cs typeface="Times New Roman" panose="02020603050405020304" pitchFamily="18" charset="0"/>
                        </a:rPr>
                        <a:t>что…</a:t>
                      </a:r>
                    </a:p>
                    <a:p>
                      <a:pPr>
                        <a:lnSpc>
                          <a:spcPct val="100000"/>
                        </a:lnSpc>
                        <a:spcAft>
                          <a:spcPts val="0"/>
                        </a:spcAft>
                      </a:pP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Иначе говоря, …</a:t>
                      </a:r>
                    </a:p>
                    <a:p>
                      <a:pPr>
                        <a:lnSpc>
                          <a:spcPct val="100000"/>
                        </a:lnSpc>
                        <a:spcAft>
                          <a:spcPts val="0"/>
                        </a:spcAft>
                      </a:pP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…или…</a:t>
                      </a:r>
                    </a:p>
                    <a:p>
                      <a:pPr>
                        <a:lnSpc>
                          <a:spcPct val="100000"/>
                        </a:lnSpc>
                        <a:spcAft>
                          <a:spcPts val="0"/>
                        </a:spcAft>
                      </a:pP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,то есть…</a:t>
                      </a: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Я полагаю,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Попробуем сравнить…</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Попытаемся разобраться…</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Причина состоит в том,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Это можно объяснить тем,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Все зависит от того,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Это позволяет предположить, …</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Предположим,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Допустим,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Мне близка мысль о том, что… я </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Согласна с тем,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Некоторые сомнения у меня возникают, когда…</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Я убежден, что…хочется сделать вывод о том, что…</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230" marR="5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200034"/>
                  </a:ext>
                </a:extLst>
              </a:tr>
            </a:tbl>
          </a:graphicData>
        </a:graphic>
      </p:graphicFrame>
      <p:sp>
        <p:nvSpPr>
          <p:cNvPr id="8" name="Прямоугольник 7"/>
          <p:cNvSpPr/>
          <p:nvPr/>
        </p:nvSpPr>
        <p:spPr>
          <a:xfrm>
            <a:off x="4537881" y="165433"/>
            <a:ext cx="2667370" cy="1015663"/>
          </a:xfrm>
          <a:prstGeom prst="rect">
            <a:avLst/>
          </a:prstGeom>
          <a:solidFill>
            <a:srgbClr val="92D050"/>
          </a:solidFill>
        </p:spPr>
        <p:txBody>
          <a:bodyPr wrap="square">
            <a:spAutoFit/>
          </a:bodyPr>
          <a:lstStyle/>
          <a:p>
            <a:r>
              <a:rPr lang="ru-RU" sz="6000" b="1" dirty="0" smtClean="0">
                <a:latin typeface="Times New Roman" panose="02020603050405020304" pitchFamily="18" charset="0"/>
                <a:cs typeface="Times New Roman" panose="02020603050405020304" pitchFamily="18" charset="0"/>
              </a:rPr>
              <a:t>клише</a:t>
            </a:r>
            <a:endParaRPr lang="ru-RU" sz="6000" b="1" dirty="0"/>
          </a:p>
        </p:txBody>
      </p:sp>
      <p:sp>
        <p:nvSpPr>
          <p:cNvPr id="9" name="Прямоугольник 8"/>
          <p:cNvSpPr/>
          <p:nvPr/>
        </p:nvSpPr>
        <p:spPr>
          <a:xfrm>
            <a:off x="9064382" y="165433"/>
            <a:ext cx="2673617" cy="1015663"/>
          </a:xfrm>
          <a:prstGeom prst="rect">
            <a:avLst/>
          </a:prstGeom>
          <a:solidFill>
            <a:srgbClr val="92D050"/>
          </a:solidFill>
        </p:spPr>
        <p:txBody>
          <a:bodyPr wrap="none">
            <a:spAutoFit/>
          </a:bodyPr>
          <a:lstStyle/>
          <a:p>
            <a:r>
              <a:rPr lang="ru-RU" sz="6000" b="1" dirty="0" smtClean="0">
                <a:latin typeface="Times New Roman" panose="02020603050405020304" pitchFamily="18" charset="0"/>
                <a:cs typeface="Times New Roman" panose="02020603050405020304" pitchFamily="18" charset="0"/>
              </a:rPr>
              <a:t>ответы</a:t>
            </a:r>
            <a:endParaRPr lang="ru-RU" sz="6000" b="1" dirty="0"/>
          </a:p>
        </p:txBody>
      </p:sp>
      <p:pic>
        <p:nvPicPr>
          <p:cNvPr id="11" name="Рисунок 10"/>
          <p:cNvPicPr>
            <a:picLocks noChangeAspect="1"/>
          </p:cNvPicPr>
          <p:nvPr/>
        </p:nvPicPr>
        <p:blipFill>
          <a:blip r:embed="rId4"/>
          <a:stretch>
            <a:fillRect/>
          </a:stretch>
        </p:blipFill>
        <p:spPr>
          <a:xfrm>
            <a:off x="5671957" y="4430082"/>
            <a:ext cx="4059079" cy="2112806"/>
          </a:xfrm>
          <a:prstGeom prst="rect">
            <a:avLst/>
          </a:prstGeom>
        </p:spPr>
      </p:pic>
      <p:sp>
        <p:nvSpPr>
          <p:cNvPr id="10" name="Прямоугольник 9"/>
          <p:cNvSpPr/>
          <p:nvPr/>
        </p:nvSpPr>
        <p:spPr>
          <a:xfrm>
            <a:off x="6344933" y="1247978"/>
            <a:ext cx="2957861" cy="1015663"/>
          </a:xfrm>
          <a:prstGeom prst="rect">
            <a:avLst/>
          </a:prstGeom>
          <a:solidFill>
            <a:srgbClr val="92D050"/>
          </a:solidFill>
        </p:spPr>
        <p:txBody>
          <a:bodyPr wrap="none">
            <a:spAutoFit/>
          </a:bodyPr>
          <a:lstStyle/>
          <a:p>
            <a:r>
              <a:rPr lang="ru-RU" sz="6000" b="1" dirty="0" smtClean="0">
                <a:latin typeface="Times New Roman" panose="02020603050405020304" pitchFamily="18" charset="0"/>
                <a:cs typeface="Times New Roman" panose="02020603050405020304" pitchFamily="18" charset="0"/>
              </a:rPr>
              <a:t>задания</a:t>
            </a:r>
            <a:endParaRPr lang="ru-RU" sz="6000" b="1" dirty="0"/>
          </a:p>
        </p:txBody>
      </p:sp>
    </p:spTree>
    <p:extLst>
      <p:ext uri="{BB962C8B-B14F-4D97-AF65-F5344CB8AC3E}">
        <p14:creationId xmlns:p14="http://schemas.microsoft.com/office/powerpoint/2010/main" val="1338372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356" y="159580"/>
            <a:ext cx="8549640" cy="4590287"/>
          </a:xfrm>
        </p:spPr>
        <p:txBody>
          <a:bodyPr>
            <a:normAutofit fontScale="90000"/>
          </a:bodyPr>
          <a:lstStyle/>
          <a:p>
            <a:r>
              <a:rPr lang="ru-RU" dirty="0" smtClean="0">
                <a:solidFill>
                  <a:srgbClr val="FF0000"/>
                </a:solidFill>
                <a:latin typeface="Times New Roman" panose="02020603050405020304" pitchFamily="18" charset="0"/>
                <a:cs typeface="Times New Roman" panose="02020603050405020304" pitchFamily="18" charset="0"/>
              </a:rPr>
              <a:t>	Задание: </a:t>
            </a:r>
            <a:r>
              <a:rPr lang="ru-RU" dirty="0" smtClean="0">
                <a:latin typeface="Times New Roman" panose="02020603050405020304" pitchFamily="18" charset="0"/>
                <a:cs typeface="Times New Roman" panose="02020603050405020304" pitchFamily="18" charset="0"/>
              </a:rPr>
              <a:t>возьмите </a:t>
            </a:r>
            <a:r>
              <a:rPr lang="ru-RU" dirty="0" smtClean="0">
                <a:latin typeface="Times New Roman" panose="02020603050405020304" pitchFamily="18" charset="0"/>
                <a:cs typeface="Times New Roman" panose="02020603050405020304" pitchFamily="18" charset="0"/>
              </a:rPr>
              <a:t>желтый листок бумаги </a:t>
            </a:r>
            <a:r>
              <a:rPr lang="ru-RU" dirty="0" smtClean="0">
                <a:latin typeface="Times New Roman" panose="02020603050405020304" pitchFamily="18" charset="0"/>
                <a:cs typeface="Times New Roman" panose="02020603050405020304" pitchFamily="18" charset="0"/>
              </a:rPr>
              <a:t>с терминами мастер-класса, составьте </a:t>
            </a:r>
            <a:r>
              <a:rPr lang="ru-RU" dirty="0" smtClean="0">
                <a:solidFill>
                  <a:srgbClr val="FF0000"/>
                </a:solidFill>
                <a:latin typeface="Times New Roman" panose="02020603050405020304" pitchFamily="18" charset="0"/>
                <a:cs typeface="Times New Roman" panose="02020603050405020304" pitchFamily="18" charset="0"/>
              </a:rPr>
              <a:t>побудительное предложение </a:t>
            </a:r>
            <a:r>
              <a:rPr lang="ru-RU" dirty="0" smtClean="0">
                <a:latin typeface="Times New Roman" panose="02020603050405020304" pitchFamily="18" charset="0"/>
                <a:cs typeface="Times New Roman" panose="02020603050405020304" pitchFamily="18" charset="0"/>
              </a:rPr>
              <a:t>для диалога.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(!!!При диалоге в </a:t>
            </a:r>
            <a:r>
              <a:rPr lang="ru-RU" dirty="0" smtClean="0">
                <a:solidFill>
                  <a:srgbClr val="FF0000"/>
                </a:solidFill>
                <a:latin typeface="Times New Roman" panose="02020603050405020304" pitchFamily="18" charset="0"/>
                <a:cs typeface="Times New Roman" panose="02020603050405020304" pitchFamily="18" charset="0"/>
              </a:rPr>
              <a:t>ответе=действии</a:t>
            </a:r>
            <a:r>
              <a:rPr lang="ru-RU" dirty="0" smtClean="0">
                <a:latin typeface="Times New Roman" panose="02020603050405020304" pitchFamily="18" charset="0"/>
                <a:cs typeface="Times New Roman" panose="02020603050405020304" pitchFamily="18" charset="0"/>
              </a:rPr>
              <a:t> вы должны услышать повествовательное предложение, </a:t>
            </a:r>
            <a:r>
              <a:rPr lang="ru-RU" dirty="0" smtClean="0">
                <a:solidFill>
                  <a:srgbClr val="FF0000"/>
                </a:solidFill>
                <a:latin typeface="Times New Roman" panose="02020603050405020304" pitchFamily="18" charset="0"/>
                <a:cs typeface="Times New Roman" panose="02020603050405020304" pitchFamily="18" charset="0"/>
              </a:rPr>
              <a:t>в котором будут термины этой желтой карточки</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842248" y="61806"/>
            <a:ext cx="3227832" cy="21813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latin typeface="Times New Roman" panose="02020603050405020304" pitchFamily="18" charset="0"/>
                <a:cs typeface="Times New Roman" panose="02020603050405020304" pitchFamily="18" charset="0"/>
              </a:rPr>
              <a:t>Начните предложение </a:t>
            </a:r>
          </a:p>
          <a:p>
            <a:pPr algn="ctr"/>
            <a:r>
              <a:rPr lang="ru-RU" sz="2800" b="1" dirty="0" smtClean="0">
                <a:solidFill>
                  <a:schemeClr val="tx1"/>
                </a:solidFill>
                <a:latin typeface="Times New Roman" panose="02020603050405020304" pitchFamily="18" charset="0"/>
                <a:cs typeface="Times New Roman" panose="02020603050405020304" pitchFamily="18" charset="0"/>
              </a:rPr>
              <a:t>со слов «Назовите…» или «Перечислите…»</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7160" y="4776508"/>
            <a:ext cx="11128248" cy="1938992"/>
          </a:xfrm>
          <a:prstGeom prst="rect">
            <a:avLst/>
          </a:prstGeom>
        </p:spPr>
        <p:txBody>
          <a:bodyPr wrap="square">
            <a:spAutoFit/>
          </a:bodyPr>
          <a:lstStyle/>
          <a:p>
            <a:r>
              <a:rPr lang="ru-RU" dirty="0" smtClean="0">
                <a:latin typeface="GothamPro"/>
              </a:rPr>
              <a:t>	</a:t>
            </a:r>
            <a:r>
              <a:rPr lang="ru-RU" sz="2400" dirty="0" smtClean="0">
                <a:latin typeface="Times New Roman" panose="02020603050405020304" pitchFamily="18" charset="0"/>
                <a:cs typeface="Times New Roman" panose="02020603050405020304" pitchFamily="18" charset="0"/>
              </a:rPr>
              <a:t>Примечание. Свое </a:t>
            </a:r>
            <a:r>
              <a:rPr lang="ru-RU" sz="2400" dirty="0">
                <a:latin typeface="Times New Roman" panose="02020603050405020304" pitchFamily="18" charset="0"/>
                <a:cs typeface="Times New Roman" panose="02020603050405020304" pitchFamily="18" charset="0"/>
              </a:rPr>
              <a:t>наименование </a:t>
            </a:r>
            <a:r>
              <a:rPr lang="ru-RU" sz="2400" dirty="0">
                <a:solidFill>
                  <a:srgbClr val="FF0000"/>
                </a:solidFill>
                <a:latin typeface="Times New Roman" panose="02020603050405020304" pitchFamily="18" charset="0"/>
                <a:cs typeface="Times New Roman" panose="02020603050405020304" pitchFamily="18" charset="0"/>
              </a:rPr>
              <a:t>побудительные предложения </a:t>
            </a:r>
            <a:r>
              <a:rPr lang="ru-RU" sz="2400" dirty="0">
                <a:latin typeface="Times New Roman" panose="02020603050405020304" pitchFamily="18" charset="0"/>
                <a:cs typeface="Times New Roman" panose="02020603050405020304" pitchFamily="18" charset="0"/>
              </a:rPr>
              <a:t>получили именно потому, что они </a:t>
            </a:r>
            <a:r>
              <a:rPr lang="ru-RU" sz="2400" dirty="0">
                <a:solidFill>
                  <a:srgbClr val="FF0000"/>
                </a:solidFill>
                <a:latin typeface="Times New Roman" panose="02020603050405020304" pitchFamily="18" charset="0"/>
                <a:cs typeface="Times New Roman" panose="02020603050405020304" pitchFamily="18" charset="0"/>
              </a:rPr>
              <a:t>побуждают человека к какому-либо действию </a:t>
            </a:r>
            <a:r>
              <a:rPr lang="ru-RU" sz="2400" dirty="0">
                <a:latin typeface="Times New Roman" panose="02020603050405020304" pitchFamily="18" charset="0"/>
                <a:cs typeface="Times New Roman" panose="02020603050405020304" pitchFamily="18" charset="0"/>
              </a:rPr>
              <a:t>и произносятся всегда с повышенной (побудительной) интонацией</a:t>
            </a: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П</a:t>
            </a:r>
            <a:r>
              <a:rPr lang="ru-RU" sz="2400" dirty="0" smtClean="0">
                <a:latin typeface="Times New Roman" panose="02020603050405020304" pitchFamily="18" charset="0"/>
                <a:cs typeface="Times New Roman" panose="02020603050405020304" pitchFamily="18" charset="0"/>
              </a:rPr>
              <a:t>обудительное </a:t>
            </a:r>
            <a:r>
              <a:rPr lang="ru-RU" sz="2400" dirty="0">
                <a:latin typeface="Times New Roman" panose="02020603050405020304" pitchFamily="18" charset="0"/>
                <a:cs typeface="Times New Roman" panose="02020603050405020304" pitchFamily="18" charset="0"/>
              </a:rPr>
              <a:t>предложение это - когда человек просит или приказывает тебе сделать то или иное например: принеси мне воды или быстро иди спать !</a:t>
            </a:r>
          </a:p>
        </p:txBody>
      </p:sp>
      <p:cxnSp>
        <p:nvCxnSpPr>
          <p:cNvPr id="8" name="Прямая со стрелкой 7"/>
          <p:cNvCxnSpPr/>
          <p:nvPr/>
        </p:nvCxnSpPr>
        <p:spPr>
          <a:xfrm flipV="1">
            <a:off x="7378450" y="1596640"/>
            <a:ext cx="1320546" cy="248719"/>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9" name="Овал 8"/>
          <p:cNvSpPr/>
          <p:nvPr/>
        </p:nvSpPr>
        <p:spPr>
          <a:xfrm>
            <a:off x="8477020" y="2334842"/>
            <a:ext cx="268605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latin typeface="Times New Roman" panose="02020603050405020304" pitchFamily="18" charset="0"/>
                <a:cs typeface="Times New Roman" panose="02020603050405020304" pitchFamily="18" charset="0"/>
              </a:rPr>
              <a:t>Подсказки</a:t>
            </a:r>
            <a:endParaRPr lang="ru-RU" sz="2800" dirty="0">
              <a:latin typeface="Times New Roman" panose="02020603050405020304" pitchFamily="18" charset="0"/>
              <a:cs typeface="Times New Roman" panose="02020603050405020304"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603615619"/>
              </p:ext>
            </p:extLst>
          </p:nvPr>
        </p:nvGraphicFramePr>
        <p:xfrm>
          <a:off x="9431044" y="3340939"/>
          <a:ext cx="2639036" cy="1505381"/>
        </p:xfrm>
        <a:graphic>
          <a:graphicData uri="http://schemas.openxmlformats.org/drawingml/2006/table">
            <a:tbl>
              <a:tblPr/>
              <a:tblGrid>
                <a:gridCol w="2639036">
                  <a:extLst>
                    <a:ext uri="{9D8B030D-6E8A-4147-A177-3AD203B41FA5}">
                      <a16:colId xmlns:a16="http://schemas.microsoft.com/office/drawing/2014/main" val="1879290009"/>
                    </a:ext>
                  </a:extLst>
                </a:gridCol>
              </a:tblGrid>
              <a:tr h="407255">
                <a:tc>
                  <a:txBody>
                    <a:bodyPr/>
                    <a:lstStyle/>
                    <a:p>
                      <a:pPr algn="ctr">
                        <a:lnSpc>
                          <a:spcPct val="107000"/>
                        </a:lnSpc>
                        <a:spcAft>
                          <a:spcPts val="0"/>
                        </a:spcAft>
                      </a:pPr>
                      <a:r>
                        <a:rPr lang="ru-RU"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Критерий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210" marR="2921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88744"/>
                  </a:ext>
                </a:extLst>
              </a:tr>
              <a:tr h="1098126">
                <a:tc>
                  <a:txBody>
                    <a:bodyPr/>
                    <a:lstStyle/>
                    <a:p>
                      <a:pPr algn="just">
                        <a:lnSpc>
                          <a:spcPct val="107000"/>
                        </a:lnSpc>
                        <a:spcAft>
                          <a:spcPts val="0"/>
                        </a:spcAft>
                      </a:pPr>
                      <a:r>
                        <a:rPr lang="ru-RU"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1.Термины мастер-класса</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210" marR="292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8212309"/>
                  </a:ext>
                </a:extLst>
              </a:tr>
            </a:tbl>
          </a:graphicData>
        </a:graphic>
      </p:graphicFrame>
      <p:pic>
        <p:nvPicPr>
          <p:cNvPr id="12" name="Рисунок 11"/>
          <p:cNvPicPr>
            <a:picLocks noChangeAspect="1"/>
          </p:cNvPicPr>
          <p:nvPr/>
        </p:nvPicPr>
        <p:blipFill>
          <a:blip r:embed="rId2"/>
          <a:stretch>
            <a:fillRect/>
          </a:stretch>
        </p:blipFill>
        <p:spPr>
          <a:xfrm rot="1192236">
            <a:off x="7082282" y="3384769"/>
            <a:ext cx="2194750" cy="792549"/>
          </a:xfrm>
          <a:prstGeom prst="rect">
            <a:avLst/>
          </a:prstGeom>
        </p:spPr>
      </p:pic>
    </p:spTree>
    <p:extLst>
      <p:ext uri="{BB962C8B-B14F-4D97-AF65-F5344CB8AC3E}">
        <p14:creationId xmlns:p14="http://schemas.microsoft.com/office/powerpoint/2010/main" val="2451939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020189052"/>
              </p:ext>
            </p:extLst>
          </p:nvPr>
        </p:nvGraphicFramePr>
        <p:xfrm>
          <a:off x="304796" y="2197043"/>
          <a:ext cx="11548533" cy="4292283"/>
        </p:xfrm>
        <a:graphic>
          <a:graphicData uri="http://schemas.openxmlformats.org/drawingml/2006/table">
            <a:tbl>
              <a:tblPr/>
              <a:tblGrid>
                <a:gridCol w="11548533">
                  <a:extLst>
                    <a:ext uri="{9D8B030D-6E8A-4147-A177-3AD203B41FA5}">
                      <a16:colId xmlns:a16="http://schemas.microsoft.com/office/drawing/2014/main" val="417776340"/>
                    </a:ext>
                  </a:extLst>
                </a:gridCol>
              </a:tblGrid>
              <a:tr h="393143">
                <a:tc>
                  <a:txBody>
                    <a:bodyPr/>
                    <a:lstStyle/>
                    <a:p>
                      <a:pPr fontAlgn="base">
                        <a:lnSpc>
                          <a:spcPct val="107000"/>
                        </a:lnSpc>
                        <a:spcBef>
                          <a:spcPts val="480"/>
                        </a:spcBef>
                        <a:spcAft>
                          <a:spcPts val="0"/>
                        </a:spcAft>
                      </a:pPr>
                      <a:r>
                        <a:rPr lang="ru-RU" sz="3600" dirty="0" smtClean="0">
                          <a:effectLst/>
                          <a:latin typeface="Times New Roman" panose="02020603050405020304" pitchFamily="18" charset="0"/>
                          <a:ea typeface="Calibri" panose="020F0502020204030204" pitchFamily="34" charset="0"/>
                          <a:cs typeface="Times New Roman" panose="02020603050405020304" pitchFamily="18" charset="0"/>
                        </a:rPr>
                        <a:t>Вопросы</a:t>
                      </a:r>
                      <a:r>
                        <a:rPr lang="ru-RU" sz="3600" baseline="0" dirty="0" smtClean="0">
                          <a:effectLst/>
                          <a:latin typeface="Times New Roman" panose="02020603050405020304" pitchFamily="18" charset="0"/>
                          <a:ea typeface="Calibri" panose="020F0502020204030204" pitchFamily="34" charset="0"/>
                          <a:cs typeface="Times New Roman" panose="02020603050405020304" pitchFamily="18" charset="0"/>
                        </a:rPr>
                        <a:t> могут начинаться так:</a:t>
                      </a:r>
                      <a:endParaRPr lang="ru-RU"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7444"/>
                  </a:ext>
                </a:extLst>
              </a:tr>
              <a:tr h="2014592">
                <a:tc>
                  <a:txBody>
                    <a:bodyPr/>
                    <a:lstStyle/>
                    <a:p>
                      <a:pPr fontAlgn="base">
                        <a:lnSpc>
                          <a:spcPct val="107000"/>
                        </a:lnSpc>
                        <a:spcAft>
                          <a:spcPts val="0"/>
                        </a:spcAft>
                      </a:pPr>
                      <a:r>
                        <a:rPr lang="ru-RU" sz="360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Что </a:t>
                      </a:r>
                      <a:r>
                        <a:rPr lang="ru-RU" sz="3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такое…? </a:t>
                      </a:r>
                      <a:r>
                        <a:rPr lang="ru-RU" sz="360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или</a:t>
                      </a:r>
                    </a:p>
                    <a:p>
                      <a:pPr fontAlgn="base">
                        <a:lnSpc>
                          <a:spcPct val="107000"/>
                        </a:lnSpc>
                        <a:spcAft>
                          <a:spcPts val="0"/>
                        </a:spcAft>
                      </a:pPr>
                      <a:r>
                        <a:rPr lang="ru-RU" sz="36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Что означает…? </a:t>
                      </a:r>
                    </a:p>
                    <a:p>
                      <a:pPr fontAlgn="base">
                        <a:lnSpc>
                          <a:spcPct val="107000"/>
                        </a:lnSpc>
                        <a:spcAft>
                          <a:spcPts val="0"/>
                        </a:spcAft>
                      </a:pPr>
                      <a:r>
                        <a:rPr lang="ru-RU" sz="360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Верно </a:t>
                      </a:r>
                      <a:r>
                        <a:rPr lang="ru-RU" sz="3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ли, что</a:t>
                      </a:r>
                      <a:r>
                        <a:rPr lang="ru-RU" sz="360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7000"/>
                        </a:lnSpc>
                        <a:spcBef>
                          <a:spcPts val="0"/>
                        </a:spcBef>
                        <a:spcAft>
                          <a:spcPts val="0"/>
                        </a:spcAft>
                        <a:buClrTx/>
                        <a:buSzTx/>
                        <a:buFontTx/>
                        <a:buNone/>
                        <a:tabLst/>
                        <a:defRPr/>
                      </a:pPr>
                      <a:r>
                        <a:rPr lang="ru-RU" sz="360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Как  связана…? </a:t>
                      </a:r>
                    </a:p>
                    <a:p>
                      <a:pPr marL="0" marR="0" lvl="0" indent="0" algn="l" defTabSz="914400" rtl="0" eaLnBrk="1" fontAlgn="base" latinLnBrk="0" hangingPunct="1">
                        <a:lnSpc>
                          <a:spcPct val="107000"/>
                        </a:lnSpc>
                        <a:spcBef>
                          <a:spcPts val="0"/>
                        </a:spcBef>
                        <a:spcAft>
                          <a:spcPts val="0"/>
                        </a:spcAft>
                        <a:buClrTx/>
                        <a:buSzTx/>
                        <a:buFontTx/>
                        <a:buNone/>
                        <a:tabLst/>
                        <a:defRPr/>
                      </a:pPr>
                      <a:r>
                        <a:rPr lang="ru-RU" sz="360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Какие примеры можете привести для…?</a:t>
                      </a:r>
                    </a:p>
                    <a:p>
                      <a:pPr marL="0" marR="0" lvl="0" indent="0" algn="l" defTabSz="914400" rtl="0" eaLnBrk="1" fontAlgn="base" latinLnBrk="0" hangingPunct="1">
                        <a:lnSpc>
                          <a:spcPct val="107000"/>
                        </a:lnSpc>
                        <a:spcBef>
                          <a:spcPts val="0"/>
                        </a:spcBef>
                        <a:spcAft>
                          <a:spcPts val="0"/>
                        </a:spcAft>
                        <a:buClrTx/>
                        <a:buSzTx/>
                        <a:buFontTx/>
                        <a:buNone/>
                        <a:tabLst/>
                        <a:defRPr/>
                      </a:pPr>
                      <a:r>
                        <a:rPr lang="ru-RU" sz="360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Каким</a:t>
                      </a:r>
                      <a:r>
                        <a:rPr lang="ru-RU" sz="3600" kern="12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образом..?</a:t>
                      </a:r>
                      <a:endParaRPr lang="ru-RU" sz="3600"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289278"/>
                  </a:ext>
                </a:extLst>
              </a:tr>
            </a:tbl>
          </a:graphicData>
        </a:graphic>
      </p:graphicFrame>
      <p:sp>
        <p:nvSpPr>
          <p:cNvPr id="7" name="Прямоугольник 6"/>
          <p:cNvSpPr/>
          <p:nvPr/>
        </p:nvSpPr>
        <p:spPr>
          <a:xfrm>
            <a:off x="304797" y="326338"/>
            <a:ext cx="11548533" cy="1870705"/>
          </a:xfrm>
          <a:prstGeom prst="rect">
            <a:avLst/>
          </a:prstGeom>
        </p:spPr>
        <p:txBody>
          <a:bodyPr wrap="square">
            <a:spAutoFit/>
          </a:bodyPr>
          <a:lstStyle/>
          <a:p>
            <a:pPr algn="ctr" fontAlgn="base">
              <a:lnSpc>
                <a:spcPct val="107000"/>
              </a:lnSpc>
              <a:spcAft>
                <a:spcPts val="0"/>
              </a:spcAft>
            </a:pPr>
            <a:r>
              <a:rPr lang="ru-RU" altLang="ru-RU" sz="3600" b="1" dirty="0">
                <a:solidFill>
                  <a:srgbClr val="FF0000"/>
                </a:solidFill>
                <a:latin typeface="Times New Roman" panose="02020603050405020304" pitchFamily="18" charset="0"/>
                <a:cs typeface="Times New Roman" panose="02020603050405020304" pitchFamily="18" charset="0"/>
              </a:rPr>
              <a:t>Задание.  </a:t>
            </a:r>
            <a:r>
              <a:rPr lang="ru-RU" altLang="ru-RU" sz="3600" b="1" dirty="0">
                <a:latin typeface="Times New Roman" panose="02020603050405020304" pitchFamily="18" charset="0"/>
                <a:cs typeface="Times New Roman" panose="02020603050405020304" pitchFamily="18" charset="0"/>
              </a:rPr>
              <a:t>Задайте </a:t>
            </a:r>
            <a:r>
              <a:rPr lang="ru-RU" altLang="ru-RU" sz="3600" b="1" dirty="0" smtClean="0">
                <a:latin typeface="Times New Roman" panose="02020603050405020304" pitchFamily="18" charset="0"/>
                <a:cs typeface="Times New Roman" panose="02020603050405020304" pitchFamily="18" charset="0"/>
              </a:rPr>
              <a:t>мне вопросы </a:t>
            </a:r>
            <a:r>
              <a:rPr lang="ru-RU" altLang="ru-RU" sz="3600" b="1" dirty="0">
                <a:latin typeface="Times New Roman" panose="02020603050405020304" pitchFamily="18" charset="0"/>
                <a:cs typeface="Times New Roman" panose="02020603050405020304" pitchFamily="18" charset="0"/>
              </a:rPr>
              <a:t>по теме мастер-класса </a:t>
            </a:r>
            <a:r>
              <a:rPr lang="ru-RU" altLang="ru-RU" sz="3600" b="1" dirty="0" smtClean="0">
                <a:solidFill>
                  <a:srgbClr val="FF0000"/>
                </a:solidFill>
                <a:latin typeface="Times New Roman" panose="02020603050405020304" pitchFamily="18" charset="0"/>
                <a:cs typeface="Times New Roman" panose="02020603050405020304" pitchFamily="18" charset="0"/>
              </a:rPr>
              <a:t> </a:t>
            </a:r>
            <a:r>
              <a:rPr lang="ru-RU" sz="3600" b="1" dirty="0" smtClean="0">
                <a:solidFill>
                  <a:srgbClr val="FF0000"/>
                </a:solidFill>
                <a:latin typeface="Times New Roman" panose="02020603050405020304" pitchFamily="18" charset="0"/>
                <a:ea typeface="Times New Roman" panose="02020603050405020304" pitchFamily="18" charset="0"/>
              </a:rPr>
              <a:t>«</a:t>
            </a:r>
            <a:r>
              <a:rPr lang="ru-RU" sz="3600" b="1" dirty="0">
                <a:solidFill>
                  <a:srgbClr val="FF0000"/>
                </a:solidFill>
                <a:latin typeface="Times New Roman" panose="02020603050405020304" pitchFamily="18" charset="0"/>
                <a:ea typeface="Times New Roman" panose="02020603050405020304" pitchFamily="18" charset="0"/>
              </a:rPr>
              <a:t>Инициализация учебных </a:t>
            </a:r>
            <a:r>
              <a:rPr lang="ru-RU" sz="3600" b="1" dirty="0" smtClean="0">
                <a:solidFill>
                  <a:srgbClr val="FF0000"/>
                </a:solidFill>
                <a:latin typeface="Times New Roman" panose="02020603050405020304" pitchFamily="18" charset="0"/>
                <a:ea typeface="Times New Roman" panose="02020603050405020304" pitchFamily="18" charset="0"/>
              </a:rPr>
              <a:t>действий </a:t>
            </a:r>
          </a:p>
          <a:p>
            <a:pPr algn="ctr" fontAlgn="base">
              <a:lnSpc>
                <a:spcPct val="107000"/>
              </a:lnSpc>
              <a:spcAft>
                <a:spcPts val="0"/>
              </a:spcAft>
            </a:pPr>
            <a:r>
              <a:rPr lang="ru-RU" sz="3600" b="1" dirty="0" smtClean="0">
                <a:solidFill>
                  <a:srgbClr val="FF0000"/>
                </a:solidFill>
                <a:latin typeface="Times New Roman" panose="02020603050405020304" pitchFamily="18" charset="0"/>
                <a:ea typeface="Times New Roman" panose="02020603050405020304" pitchFamily="18" charset="0"/>
              </a:rPr>
              <a:t>учащихся </a:t>
            </a:r>
            <a:r>
              <a:rPr lang="ru-RU" sz="3600" b="1" dirty="0">
                <a:solidFill>
                  <a:srgbClr val="FF0000"/>
                </a:solidFill>
                <a:latin typeface="Times New Roman" panose="02020603050405020304" pitchFamily="18" charset="0"/>
                <a:ea typeface="Times New Roman" panose="02020603050405020304" pitchFamily="18" charset="0"/>
              </a:rPr>
              <a:t>на уроке</a:t>
            </a:r>
            <a:r>
              <a:rPr lang="ru-RU" sz="3600" b="1" dirty="0" smtClean="0">
                <a:solidFill>
                  <a:srgbClr val="FF0000"/>
                </a:solidFill>
                <a:latin typeface="Times New Roman" panose="02020603050405020304" pitchFamily="18" charset="0"/>
                <a:ea typeface="Times New Roman" panose="02020603050405020304" pitchFamily="18" charset="0"/>
              </a:rPr>
              <a:t>»</a:t>
            </a:r>
            <a:endParaRPr lang="ru-RU"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3510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0833" y="0"/>
            <a:ext cx="9267825" cy="5016758"/>
          </a:xfrm>
          <a:prstGeom prst="rect">
            <a:avLst/>
          </a:prstGeom>
        </p:spPr>
        <p:txBody>
          <a:bodyPr wrap="square">
            <a:spAutoFit/>
          </a:bodyPr>
          <a:lstStyle/>
          <a:p>
            <a:r>
              <a:rPr lang="ru-RU" sz="4000" dirty="0">
                <a:solidFill>
                  <a:srgbClr val="FF0000"/>
                </a:solidFill>
                <a:latin typeface="Times New Roman" panose="02020603050405020304" pitchFamily="18" charset="0"/>
                <a:cs typeface="Times New Roman" panose="02020603050405020304" pitchFamily="18" charset="0"/>
              </a:rPr>
              <a:t>Задание: </a:t>
            </a:r>
            <a:r>
              <a:rPr lang="ru-RU" sz="4000" dirty="0" smtClean="0">
                <a:latin typeface="Times New Roman" panose="02020603050405020304" pitchFamily="18" charset="0"/>
                <a:cs typeface="Times New Roman" panose="02020603050405020304" pitchFamily="18" charset="0"/>
              </a:rPr>
              <a:t>возьмите</a:t>
            </a:r>
            <a:r>
              <a:rPr lang="ru-RU" sz="4000" dirty="0" smtClean="0">
                <a:solidFill>
                  <a:srgbClr val="FF0000"/>
                </a:solidFill>
                <a:latin typeface="Times New Roman" panose="02020603050405020304" pitchFamily="18" charset="0"/>
                <a:cs typeface="Times New Roman" panose="02020603050405020304" pitchFamily="18" charset="0"/>
              </a:rPr>
              <a:t> </a:t>
            </a:r>
            <a:r>
              <a:rPr lang="ru-RU" sz="4000" dirty="0" smtClean="0">
                <a:latin typeface="Times New Roman" panose="02020603050405020304" pitchFamily="18" charset="0"/>
                <a:cs typeface="Times New Roman" panose="02020603050405020304" pitchFamily="18" charset="0"/>
              </a:rPr>
              <a:t>зелёный  </a:t>
            </a:r>
            <a:r>
              <a:rPr lang="ru-RU" sz="4000" dirty="0" smtClean="0">
                <a:latin typeface="Times New Roman" panose="02020603050405020304" pitchFamily="18" charset="0"/>
                <a:cs typeface="Times New Roman" panose="02020603050405020304" pitchFamily="18" charset="0"/>
              </a:rPr>
              <a:t>листок </a:t>
            </a:r>
            <a:r>
              <a:rPr lang="ru-RU" sz="4000" dirty="0">
                <a:latin typeface="Times New Roman" panose="02020603050405020304" pitchFamily="18" charset="0"/>
                <a:cs typeface="Times New Roman" panose="02020603050405020304" pitchFamily="18" charset="0"/>
              </a:rPr>
              <a:t>бумаги с терминами мастер-класса, составьте </a:t>
            </a:r>
            <a:r>
              <a:rPr lang="ru-RU" sz="4000" dirty="0">
                <a:solidFill>
                  <a:srgbClr val="FF0000"/>
                </a:solidFill>
                <a:latin typeface="Times New Roman" panose="02020603050405020304" pitchFamily="18" charset="0"/>
                <a:cs typeface="Times New Roman" panose="02020603050405020304" pitchFamily="18" charset="0"/>
              </a:rPr>
              <a:t>побудительное предложение </a:t>
            </a:r>
            <a:r>
              <a:rPr lang="ru-RU" sz="4000" dirty="0">
                <a:latin typeface="Times New Roman" panose="02020603050405020304" pitchFamily="18" charset="0"/>
                <a:cs typeface="Times New Roman" panose="02020603050405020304" pitchFamily="18" charset="0"/>
              </a:rPr>
              <a:t>для диалога. </a:t>
            </a:r>
            <a:br>
              <a:rPr lang="ru-RU" sz="4000" dirty="0">
                <a:latin typeface="Times New Roman" panose="02020603050405020304" pitchFamily="18" charset="0"/>
                <a:cs typeface="Times New Roman" panose="02020603050405020304" pitchFamily="18" charset="0"/>
              </a:rPr>
            </a:br>
            <a:r>
              <a:rPr lang="ru-RU" sz="4000" dirty="0">
                <a:latin typeface="Times New Roman" panose="02020603050405020304" pitchFamily="18" charset="0"/>
                <a:cs typeface="Times New Roman" panose="02020603050405020304" pitchFamily="18" charset="0"/>
              </a:rPr>
              <a:t>(!!!При диалоге в </a:t>
            </a:r>
            <a:r>
              <a:rPr lang="ru-RU" sz="4000" dirty="0" smtClean="0">
                <a:solidFill>
                  <a:srgbClr val="FF0000"/>
                </a:solidFill>
                <a:latin typeface="Times New Roman" panose="02020603050405020304" pitchFamily="18" charset="0"/>
                <a:cs typeface="Times New Roman" panose="02020603050405020304" pitchFamily="18" charset="0"/>
              </a:rPr>
              <a:t>ответе=действии</a:t>
            </a:r>
            <a:r>
              <a:rPr lang="ru-RU" sz="4000" dirty="0" smtClean="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вы должны услышать повествовательное предложение, </a:t>
            </a:r>
            <a:r>
              <a:rPr lang="ru-RU" sz="4000" dirty="0">
                <a:solidFill>
                  <a:srgbClr val="FF0000"/>
                </a:solidFill>
                <a:latin typeface="Times New Roman" panose="02020603050405020304" pitchFamily="18" charset="0"/>
                <a:cs typeface="Times New Roman" panose="02020603050405020304" pitchFamily="18" charset="0"/>
              </a:rPr>
              <a:t>в котором будут </a:t>
            </a:r>
            <a:r>
              <a:rPr lang="ru-RU" sz="4000" dirty="0" smtClean="0">
                <a:solidFill>
                  <a:srgbClr val="FF0000"/>
                </a:solidFill>
                <a:latin typeface="Times New Roman" panose="02020603050405020304" pitchFamily="18" charset="0"/>
                <a:cs typeface="Times New Roman" panose="02020603050405020304" pitchFamily="18" charset="0"/>
              </a:rPr>
              <a:t>термины  </a:t>
            </a:r>
            <a:r>
              <a:rPr lang="ru-RU" sz="4000" dirty="0">
                <a:solidFill>
                  <a:srgbClr val="FF0000"/>
                </a:solidFill>
                <a:latin typeface="Times New Roman" panose="02020603050405020304" pitchFamily="18" charset="0"/>
                <a:cs typeface="Times New Roman" panose="02020603050405020304" pitchFamily="18" charset="0"/>
              </a:rPr>
              <a:t>этой </a:t>
            </a:r>
            <a:r>
              <a:rPr lang="ru-RU" sz="4000" dirty="0" smtClean="0">
                <a:solidFill>
                  <a:srgbClr val="FF0000"/>
                </a:solidFill>
                <a:latin typeface="Times New Roman" panose="02020603050405020304" pitchFamily="18" charset="0"/>
                <a:cs typeface="Times New Roman" panose="02020603050405020304" pitchFamily="18" charset="0"/>
              </a:rPr>
              <a:t>зеленой карточки</a:t>
            </a:r>
            <a:r>
              <a:rPr lang="ru-RU" sz="4000" dirty="0">
                <a:latin typeface="Times New Roman" panose="02020603050405020304" pitchFamily="18" charset="0"/>
                <a:cs typeface="Times New Roman" panose="02020603050405020304" pitchFamily="18" charset="0"/>
              </a:rPr>
              <a:t>) </a:t>
            </a:r>
            <a:endParaRPr lang="ru-RU" sz="4000" dirty="0"/>
          </a:p>
        </p:txBody>
      </p:sp>
      <p:sp>
        <p:nvSpPr>
          <p:cNvPr id="7" name="Прямоугольник 6"/>
          <p:cNvSpPr/>
          <p:nvPr/>
        </p:nvSpPr>
        <p:spPr>
          <a:xfrm>
            <a:off x="352424" y="4908888"/>
            <a:ext cx="11363325" cy="1938992"/>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	Примечание</a:t>
            </a:r>
            <a:r>
              <a:rPr lang="ru-RU" sz="2400" dirty="0">
                <a:latin typeface="Times New Roman" panose="02020603050405020304" pitchFamily="18" charset="0"/>
                <a:cs typeface="Times New Roman" panose="02020603050405020304" pitchFamily="18" charset="0"/>
              </a:rPr>
              <a:t>. Свое наименование </a:t>
            </a:r>
            <a:r>
              <a:rPr lang="ru-RU" sz="2400" dirty="0">
                <a:solidFill>
                  <a:srgbClr val="FF0000"/>
                </a:solidFill>
                <a:latin typeface="Times New Roman" panose="02020603050405020304" pitchFamily="18" charset="0"/>
                <a:cs typeface="Times New Roman" panose="02020603050405020304" pitchFamily="18" charset="0"/>
              </a:rPr>
              <a:t>побудительные предложения </a:t>
            </a:r>
            <a:r>
              <a:rPr lang="ru-RU" sz="2400" dirty="0">
                <a:latin typeface="Times New Roman" panose="02020603050405020304" pitchFamily="18" charset="0"/>
                <a:cs typeface="Times New Roman" panose="02020603050405020304" pitchFamily="18" charset="0"/>
              </a:rPr>
              <a:t>получили именно потому, что они </a:t>
            </a:r>
            <a:r>
              <a:rPr lang="ru-RU" sz="2400" dirty="0">
                <a:solidFill>
                  <a:srgbClr val="FF0000"/>
                </a:solidFill>
                <a:latin typeface="Times New Roman" panose="02020603050405020304" pitchFamily="18" charset="0"/>
                <a:cs typeface="Times New Roman" panose="02020603050405020304" pitchFamily="18" charset="0"/>
              </a:rPr>
              <a:t>побуждают человека к какому-либо действию </a:t>
            </a:r>
            <a:r>
              <a:rPr lang="ru-RU" sz="2400" dirty="0">
                <a:latin typeface="Times New Roman" panose="02020603050405020304" pitchFamily="18" charset="0"/>
                <a:cs typeface="Times New Roman" panose="02020603050405020304" pitchFamily="18" charset="0"/>
              </a:rPr>
              <a:t>и произносятся всегда с повышенной (побудительной) интонацией. Побудительное предложение это - когда человек просит или приказывает тебе сделать то или иное например: принеси мне воды или быстро иди спать !</a:t>
            </a:r>
          </a:p>
        </p:txBody>
      </p:sp>
      <p:graphicFrame>
        <p:nvGraphicFramePr>
          <p:cNvPr id="10" name="Таблица 9"/>
          <p:cNvGraphicFramePr>
            <a:graphicFrameLocks noGrp="1"/>
          </p:cNvGraphicFramePr>
          <p:nvPr>
            <p:extLst>
              <p:ext uri="{D42A27DB-BD31-4B8C-83A1-F6EECF244321}">
                <p14:modId xmlns:p14="http://schemas.microsoft.com/office/powerpoint/2010/main" val="1682288724"/>
              </p:ext>
            </p:extLst>
          </p:nvPr>
        </p:nvGraphicFramePr>
        <p:xfrm>
          <a:off x="9198864" y="2437585"/>
          <a:ext cx="2732531" cy="2693289"/>
        </p:xfrm>
        <a:graphic>
          <a:graphicData uri="http://schemas.openxmlformats.org/drawingml/2006/table">
            <a:tbl>
              <a:tblPr/>
              <a:tblGrid>
                <a:gridCol w="2732531">
                  <a:extLst>
                    <a:ext uri="{9D8B030D-6E8A-4147-A177-3AD203B41FA5}">
                      <a16:colId xmlns:a16="http://schemas.microsoft.com/office/drawing/2014/main" val="2280348716"/>
                    </a:ext>
                  </a:extLst>
                </a:gridCol>
              </a:tblGrid>
              <a:tr h="244690">
                <a:tc>
                  <a:txBody>
                    <a:bodyPr/>
                    <a:lstStyle/>
                    <a:p>
                      <a:pPr algn="ctr">
                        <a:lnSpc>
                          <a:spcPct val="107000"/>
                        </a:lnSpc>
                        <a:spcAft>
                          <a:spcPts val="0"/>
                        </a:spcAft>
                      </a:pPr>
                      <a:r>
                        <a:rPr lang="ru-RU"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Критерий</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210" marR="2921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98613"/>
                  </a:ext>
                </a:extLst>
              </a:tr>
              <a:tr h="1888910">
                <a:tc>
                  <a:txBody>
                    <a:bodyPr/>
                    <a:lstStyle/>
                    <a:p>
                      <a:pPr algn="just">
                        <a:lnSpc>
                          <a:spcPct val="107000"/>
                        </a:lnSpc>
                        <a:spcAft>
                          <a:spcPts val="0"/>
                        </a:spcAft>
                      </a:pPr>
                      <a:r>
                        <a:rPr lang="ru-RU"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2.Называю средства, приемы </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для инициализации действий учащихся</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210" marR="292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10152042"/>
                  </a:ext>
                </a:extLst>
              </a:tr>
            </a:tbl>
          </a:graphicData>
        </a:graphic>
      </p:graphicFrame>
      <p:pic>
        <p:nvPicPr>
          <p:cNvPr id="12" name="Рисунок 11"/>
          <p:cNvPicPr>
            <a:picLocks noChangeAspect="1"/>
          </p:cNvPicPr>
          <p:nvPr/>
        </p:nvPicPr>
        <p:blipFill>
          <a:blip r:embed="rId2"/>
          <a:stretch>
            <a:fillRect/>
          </a:stretch>
        </p:blipFill>
        <p:spPr>
          <a:xfrm rot="641362">
            <a:off x="7412019" y="4131486"/>
            <a:ext cx="2194750" cy="792549"/>
          </a:xfrm>
          <a:prstGeom prst="rect">
            <a:avLst/>
          </a:prstGeom>
        </p:spPr>
      </p:pic>
      <p:pic>
        <p:nvPicPr>
          <p:cNvPr id="13" name="Рисунок 12"/>
          <p:cNvPicPr>
            <a:picLocks noChangeAspect="1"/>
          </p:cNvPicPr>
          <p:nvPr/>
        </p:nvPicPr>
        <p:blipFill>
          <a:blip r:embed="rId3"/>
          <a:stretch>
            <a:fillRect/>
          </a:stretch>
        </p:blipFill>
        <p:spPr>
          <a:xfrm>
            <a:off x="6034086" y="1816534"/>
            <a:ext cx="2969640" cy="801814"/>
          </a:xfrm>
          <a:prstGeom prst="rect">
            <a:avLst/>
          </a:prstGeom>
        </p:spPr>
      </p:pic>
      <p:pic>
        <p:nvPicPr>
          <p:cNvPr id="14" name="Рисунок 13"/>
          <p:cNvPicPr>
            <a:picLocks noChangeAspect="1"/>
          </p:cNvPicPr>
          <p:nvPr/>
        </p:nvPicPr>
        <p:blipFill>
          <a:blip r:embed="rId4"/>
          <a:stretch>
            <a:fillRect/>
          </a:stretch>
        </p:blipFill>
        <p:spPr>
          <a:xfrm rot="20905153">
            <a:off x="7193456" y="384230"/>
            <a:ext cx="2341067" cy="1499746"/>
          </a:xfrm>
          <a:prstGeom prst="rect">
            <a:avLst/>
          </a:prstGeom>
        </p:spPr>
      </p:pic>
      <p:sp>
        <p:nvSpPr>
          <p:cNvPr id="9" name="Прямоугольник 8"/>
          <p:cNvSpPr/>
          <p:nvPr/>
        </p:nvSpPr>
        <p:spPr>
          <a:xfrm>
            <a:off x="9346390" y="89309"/>
            <a:ext cx="2741978" cy="18321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Начните предложение </a:t>
            </a:r>
          </a:p>
          <a:p>
            <a:pPr algn="ctr"/>
            <a:r>
              <a:rPr lang="ru-RU" sz="2400" b="1" dirty="0" smtClean="0">
                <a:solidFill>
                  <a:schemeClr val="tx1"/>
                </a:solidFill>
                <a:latin typeface="Times New Roman" panose="02020603050405020304" pitchFamily="18" charset="0"/>
                <a:cs typeface="Times New Roman" panose="02020603050405020304" pitchFamily="18" charset="0"/>
              </a:rPr>
              <a:t>со слов «Назовите…» или «Перечислите…»</a:t>
            </a: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134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8417" y="970384"/>
            <a:ext cx="10420925" cy="5728996"/>
          </a:xfrm>
          <a:solidFill>
            <a:srgbClr val="FFFF00"/>
          </a:solidFill>
        </p:spPr>
        <p:txBody>
          <a:bodyPr>
            <a:normAutofit/>
          </a:bodyPr>
          <a:lstStyle/>
          <a:p>
            <a:r>
              <a:rPr lang="ru-RU" sz="3600" dirty="0" smtClean="0">
                <a:latin typeface="Times New Roman" panose="02020603050405020304" pitchFamily="18" charset="0"/>
                <a:cs typeface="Times New Roman" panose="02020603050405020304" pitchFamily="18" charset="0"/>
              </a:rPr>
              <a:t>-прошу повернуться к друг другу для работы в паре;</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-одному, из сидящих в паре, взять </a:t>
            </a:r>
            <a:r>
              <a:rPr lang="ru-RU" sz="3600" dirty="0" smtClean="0">
                <a:latin typeface="Times New Roman" panose="02020603050405020304" pitchFamily="18" charset="0"/>
                <a:cs typeface="Times New Roman" panose="02020603050405020304" pitchFamily="18" charset="0"/>
              </a:rPr>
              <a:t>желтый листок</a:t>
            </a:r>
            <a:r>
              <a:rPr lang="ru-RU" sz="3600" dirty="0" smtClean="0">
                <a:latin typeface="Times New Roman" panose="02020603050405020304" pitchFamily="18" charset="0"/>
                <a:cs typeface="Times New Roman" panose="02020603050405020304" pitchFamily="18" charset="0"/>
              </a:rPr>
              <a:t>, повернуть его словами к себе, прочитать побудительное предложение, обращаясь к соседу;</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-сосед, не глядя в Ваш </a:t>
            </a:r>
            <a:r>
              <a:rPr lang="ru-RU" sz="3600" dirty="0" smtClean="0">
                <a:latin typeface="Times New Roman" panose="02020603050405020304" pitchFamily="18" charset="0"/>
                <a:cs typeface="Times New Roman" panose="02020603050405020304" pitchFamily="18" charset="0"/>
              </a:rPr>
              <a:t>листок-карточку</a:t>
            </a:r>
            <a:r>
              <a:rPr lang="ru-RU" sz="3600" dirty="0" smtClean="0">
                <a:latin typeface="Times New Roman" panose="02020603050405020304" pitchFamily="18" charset="0"/>
                <a:cs typeface="Times New Roman" panose="02020603050405020304" pitchFamily="18" charset="0"/>
              </a:rPr>
              <a:t>, должен назвать слова с Вашего </a:t>
            </a:r>
            <a:r>
              <a:rPr lang="ru-RU" sz="3600" dirty="0" smtClean="0">
                <a:latin typeface="Times New Roman" panose="02020603050405020304" pitchFamily="18" charset="0"/>
                <a:cs typeface="Times New Roman" panose="02020603050405020304" pitchFamily="18" charset="0"/>
              </a:rPr>
              <a:t>листка-карточки</a:t>
            </a:r>
            <a:r>
              <a:rPr lang="ru-RU" sz="3600" dirty="0" smtClean="0">
                <a:latin typeface="Times New Roman" panose="02020603050405020304" pitchFamily="18" charset="0"/>
                <a:cs typeface="Times New Roman" panose="02020603050405020304" pitchFamily="18" charset="0"/>
              </a:rPr>
              <a:t>, то есть выполнить действие;</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-если он справился с Вашим заданием-похвалите, если нет-попросите подумать и еще раз ответить. </a:t>
            </a:r>
            <a:endParaRPr lang="ru-RU" sz="36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30155" y="189857"/>
            <a:ext cx="11961845" cy="646331"/>
          </a:xfrm>
          <a:prstGeom prst="rect">
            <a:avLst/>
          </a:prstGeom>
        </p:spPr>
        <p:txBody>
          <a:bodyPr wrap="square">
            <a:spAutoFit/>
          </a:bodyPr>
          <a:lstStyle/>
          <a:p>
            <a:r>
              <a:rPr lang="ru-RU" sz="3600" dirty="0" smtClean="0">
                <a:solidFill>
                  <a:srgbClr val="C00000"/>
                </a:solidFill>
                <a:latin typeface="Times New Roman" panose="02020603050405020304" pitchFamily="18" charset="0"/>
                <a:cs typeface="Times New Roman" panose="02020603050405020304" pitchFamily="18" charset="0"/>
              </a:rPr>
              <a:t>Задание для работы в парах по методике </a:t>
            </a:r>
            <a:r>
              <a:rPr lang="ru-RU" sz="3600" dirty="0" err="1" smtClean="0">
                <a:solidFill>
                  <a:srgbClr val="C00000"/>
                </a:solidFill>
                <a:latin typeface="Times New Roman" panose="02020603050405020304" pitchFamily="18" charset="0"/>
                <a:cs typeface="Times New Roman" panose="02020603050405020304" pitchFamily="18" charset="0"/>
              </a:rPr>
              <a:t>взаимотренажа</a:t>
            </a:r>
            <a:r>
              <a:rPr lang="ru-RU" sz="3600" dirty="0" smtClean="0">
                <a:solidFill>
                  <a:srgbClr val="C00000"/>
                </a:solidFill>
                <a:latin typeface="Times New Roman" panose="02020603050405020304" pitchFamily="18" charset="0"/>
                <a:cs typeface="Times New Roman" panose="02020603050405020304" pitchFamily="18" charset="0"/>
              </a:rPr>
              <a:t>: </a:t>
            </a:r>
            <a:endParaRPr lang="ru-RU" sz="3600" dirty="0">
              <a:solidFill>
                <a:srgbClr val="C00000"/>
              </a:solidFill>
            </a:endParaRPr>
          </a:p>
        </p:txBody>
      </p:sp>
    </p:spTree>
    <p:extLst>
      <p:ext uri="{BB962C8B-B14F-4D97-AF65-F5344CB8AC3E}">
        <p14:creationId xmlns:p14="http://schemas.microsoft.com/office/powerpoint/2010/main" val="660166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0" y="1160653"/>
            <a:ext cx="10515600" cy="5432171"/>
          </a:xfrm>
          <a:solidFill>
            <a:srgbClr val="92D050"/>
          </a:solidFill>
        </p:spPr>
        <p:txBody>
          <a:bodyPr>
            <a:normAutofit/>
          </a:bodyPr>
          <a:lstStyle/>
          <a:p>
            <a:r>
              <a:rPr lang="ru-RU" sz="3600" dirty="0" smtClean="0">
                <a:latin typeface="Times New Roman" panose="02020603050405020304" pitchFamily="18" charset="0"/>
                <a:cs typeface="Times New Roman" panose="02020603050405020304" pitchFamily="18" charset="0"/>
              </a:rPr>
              <a:t>-прошу положить на стол </a:t>
            </a:r>
            <a:r>
              <a:rPr lang="ru-RU" sz="3600" dirty="0" smtClean="0">
                <a:latin typeface="Times New Roman" panose="02020603050405020304" pitchFamily="18" charset="0"/>
                <a:cs typeface="Times New Roman" panose="02020603050405020304" pitchFamily="18" charset="0"/>
              </a:rPr>
              <a:t>желтую</a:t>
            </a:r>
            <a:r>
              <a:rPr lang="ru-RU" sz="3600" dirty="0" smtClean="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карточку, а соседа, который был без карточки-взять зеленую карточку;</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-прочитать побудительное предложение, обращаясь к соседу;</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-сосед, не глядя в Ваш </a:t>
            </a:r>
            <a:r>
              <a:rPr lang="ru-RU" sz="3600" dirty="0" smtClean="0">
                <a:latin typeface="Times New Roman" panose="02020603050405020304" pitchFamily="18" charset="0"/>
                <a:cs typeface="Times New Roman" panose="02020603050405020304" pitchFamily="18" charset="0"/>
              </a:rPr>
              <a:t>листок-карточку</a:t>
            </a:r>
            <a:r>
              <a:rPr lang="ru-RU" sz="3600" dirty="0" smtClean="0">
                <a:latin typeface="Times New Roman" panose="02020603050405020304" pitchFamily="18" charset="0"/>
                <a:cs typeface="Times New Roman" panose="02020603050405020304" pitchFamily="18" charset="0"/>
              </a:rPr>
              <a:t>, должен назвать слова с Вашего </a:t>
            </a:r>
            <a:r>
              <a:rPr lang="ru-RU" sz="3600" dirty="0" smtClean="0">
                <a:latin typeface="Times New Roman" panose="02020603050405020304" pitchFamily="18" charset="0"/>
                <a:cs typeface="Times New Roman" panose="02020603050405020304" pitchFamily="18" charset="0"/>
              </a:rPr>
              <a:t>листка-карточки</a:t>
            </a:r>
            <a:r>
              <a:rPr lang="ru-RU" sz="3600" dirty="0" smtClean="0">
                <a:latin typeface="Times New Roman" panose="02020603050405020304" pitchFamily="18" charset="0"/>
                <a:cs typeface="Times New Roman" panose="02020603050405020304" pitchFamily="18" charset="0"/>
              </a:rPr>
              <a:t>, то есть выполнить действие;</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-если он справился с Вашим заданием-похвалите, если нет-попросите подумать и еще раз ответить. </a:t>
            </a:r>
            <a:endParaRPr lang="ru-RU" sz="3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04800" y="165683"/>
            <a:ext cx="11961845" cy="646331"/>
          </a:xfrm>
          <a:prstGeom prst="rect">
            <a:avLst/>
          </a:prstGeom>
        </p:spPr>
        <p:txBody>
          <a:bodyPr wrap="square">
            <a:spAutoFit/>
          </a:bodyPr>
          <a:lstStyle/>
          <a:p>
            <a:r>
              <a:rPr lang="ru-RU" sz="3600" dirty="0" smtClean="0">
                <a:solidFill>
                  <a:srgbClr val="C00000"/>
                </a:solidFill>
                <a:latin typeface="Times New Roman" panose="02020603050405020304" pitchFamily="18" charset="0"/>
                <a:cs typeface="Times New Roman" panose="02020603050405020304" pitchFamily="18" charset="0"/>
              </a:rPr>
              <a:t>Задание для работы в парах по методике </a:t>
            </a:r>
            <a:r>
              <a:rPr lang="ru-RU" sz="3600" dirty="0" err="1" smtClean="0">
                <a:solidFill>
                  <a:srgbClr val="C00000"/>
                </a:solidFill>
                <a:latin typeface="Times New Roman" panose="02020603050405020304" pitchFamily="18" charset="0"/>
                <a:cs typeface="Times New Roman" panose="02020603050405020304" pitchFamily="18" charset="0"/>
              </a:rPr>
              <a:t>взаимотренажа</a:t>
            </a:r>
            <a:r>
              <a:rPr lang="ru-RU" sz="3600" dirty="0" smtClean="0">
                <a:solidFill>
                  <a:srgbClr val="C00000"/>
                </a:solidFill>
                <a:latin typeface="Times New Roman" panose="02020603050405020304" pitchFamily="18" charset="0"/>
                <a:cs typeface="Times New Roman" panose="02020603050405020304" pitchFamily="18" charset="0"/>
              </a:rPr>
              <a:t>: </a:t>
            </a:r>
            <a:endParaRPr lang="ru-RU" sz="3600" dirty="0">
              <a:solidFill>
                <a:srgbClr val="C00000"/>
              </a:solidFill>
            </a:endParaRPr>
          </a:p>
        </p:txBody>
      </p:sp>
    </p:spTree>
    <p:extLst>
      <p:ext uri="{BB962C8B-B14F-4D97-AF65-F5344CB8AC3E}">
        <p14:creationId xmlns:p14="http://schemas.microsoft.com/office/powerpoint/2010/main" val="1028947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137888984"/>
              </p:ext>
            </p:extLst>
          </p:nvPr>
        </p:nvGraphicFramePr>
        <p:xfrm>
          <a:off x="192023" y="886588"/>
          <a:ext cx="11909383" cy="5791200"/>
        </p:xfrm>
        <a:graphic>
          <a:graphicData uri="http://schemas.openxmlformats.org/drawingml/2006/table">
            <a:tbl>
              <a:tblPr/>
              <a:tblGrid>
                <a:gridCol w="3557018">
                  <a:extLst>
                    <a:ext uri="{9D8B030D-6E8A-4147-A177-3AD203B41FA5}">
                      <a16:colId xmlns:a16="http://schemas.microsoft.com/office/drawing/2014/main" val="20000"/>
                    </a:ext>
                  </a:extLst>
                </a:gridCol>
                <a:gridCol w="7216617">
                  <a:extLst>
                    <a:ext uri="{9D8B030D-6E8A-4147-A177-3AD203B41FA5}">
                      <a16:colId xmlns:a16="http://schemas.microsoft.com/office/drawing/2014/main" val="20001"/>
                    </a:ext>
                  </a:extLst>
                </a:gridCol>
                <a:gridCol w="1135748">
                  <a:extLst>
                    <a:ext uri="{9D8B030D-6E8A-4147-A177-3AD203B41FA5}">
                      <a16:colId xmlns:a16="http://schemas.microsoft.com/office/drawing/2014/main" val="20003"/>
                    </a:ext>
                  </a:extLst>
                </a:gridCol>
              </a:tblGrid>
              <a:tr h="389382">
                <a:tc>
                  <a:txBody>
                    <a:bodyPr/>
                    <a:lstStyle/>
                    <a:p>
                      <a:pPr algn="ctr">
                        <a:lnSpc>
                          <a:spcPct val="100000"/>
                        </a:lnSpc>
                        <a:spcAft>
                          <a:spcPts val="0"/>
                        </a:spcAft>
                      </a:pPr>
                      <a:r>
                        <a:rPr lang="ru-RU" sz="2800" b="1" dirty="0">
                          <a:solidFill>
                            <a:schemeClr val="tx1"/>
                          </a:solidFill>
                          <a:latin typeface="Times New Roman"/>
                          <a:ea typeface="Times New Roman"/>
                          <a:cs typeface="Times New Roman"/>
                        </a:rPr>
                        <a:t>Критерий</a:t>
                      </a:r>
                      <a:endParaRPr lang="ru-RU" sz="2800" dirty="0">
                        <a:solidFill>
                          <a:schemeClr val="tx1"/>
                        </a:solidFill>
                        <a:latin typeface="Times New Roman"/>
                        <a:ea typeface="Times New Roman"/>
                        <a:cs typeface="Times New Roman"/>
                      </a:endParaRPr>
                    </a:p>
                  </a:txBody>
                  <a:tcPr marL="29238" marR="29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ru-RU" sz="2800" b="1" dirty="0">
                          <a:solidFill>
                            <a:schemeClr val="tx1"/>
                          </a:solidFill>
                          <a:latin typeface="Times New Roman"/>
                          <a:ea typeface="Times New Roman"/>
                          <a:cs typeface="Times New Roman"/>
                        </a:rPr>
                        <a:t>Показатели</a:t>
                      </a:r>
                      <a:endParaRPr lang="ru-RU" sz="2800" dirty="0">
                        <a:solidFill>
                          <a:schemeClr val="tx1"/>
                        </a:solidFill>
                        <a:latin typeface="Times New Roman"/>
                        <a:ea typeface="Times New Roman"/>
                        <a:cs typeface="Times New Roman"/>
                      </a:endParaRPr>
                    </a:p>
                  </a:txBody>
                  <a:tcPr marL="29238" marR="29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2400" b="1" dirty="0">
                          <a:solidFill>
                            <a:schemeClr val="tx1"/>
                          </a:solidFill>
                          <a:latin typeface="Times New Roman"/>
                          <a:ea typeface="Times New Roman"/>
                          <a:cs typeface="Times New Roman"/>
                        </a:rPr>
                        <a:t>Баллы</a:t>
                      </a:r>
                      <a:endParaRPr lang="ru-RU" sz="2400" dirty="0">
                        <a:solidFill>
                          <a:schemeClr val="tx1"/>
                        </a:solidFill>
                        <a:latin typeface="Times New Roman"/>
                        <a:ea typeface="Times New Roman"/>
                        <a:cs typeface="Times New Roman"/>
                      </a:endParaRPr>
                    </a:p>
                  </a:txBody>
                  <a:tcPr marL="29238" marR="29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382">
                <a:tc rowSpan="3">
                  <a:txBody>
                    <a:bodyPr/>
                    <a:lstStyle/>
                    <a:p>
                      <a:pPr algn="just">
                        <a:lnSpc>
                          <a:spcPct val="100000"/>
                        </a:lnSpc>
                        <a:spcAft>
                          <a:spcPts val="0"/>
                        </a:spcAft>
                      </a:pPr>
                      <a:r>
                        <a:rPr lang="ru-RU" sz="3200" dirty="0" smtClean="0">
                          <a:solidFill>
                            <a:schemeClr val="tx1"/>
                          </a:solidFill>
                          <a:latin typeface="Times New Roman"/>
                          <a:ea typeface="Times New Roman"/>
                          <a:cs typeface="Times New Roman"/>
                        </a:rPr>
                        <a:t>1.Термины мастер-класса</a:t>
                      </a:r>
                      <a:endParaRPr lang="ru-RU" sz="3200" dirty="0">
                        <a:solidFill>
                          <a:schemeClr val="tx1"/>
                        </a:solidFill>
                        <a:latin typeface="Times New Roman"/>
                        <a:ea typeface="Times New Roman"/>
                        <a:cs typeface="Times New Roman"/>
                      </a:endParaRP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ru-RU" sz="3200" dirty="0">
                          <a:solidFill>
                            <a:schemeClr val="tx1"/>
                          </a:solidFill>
                          <a:latin typeface="Times New Roman"/>
                          <a:ea typeface="Times New Roman"/>
                          <a:cs typeface="Times New Roman"/>
                        </a:rPr>
                        <a:t>Затрудняюсь назвать</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450215" algn="just">
                        <a:lnSpc>
                          <a:spcPct val="100000"/>
                        </a:lnSpc>
                        <a:spcAft>
                          <a:spcPts val="0"/>
                        </a:spcAft>
                      </a:pPr>
                      <a:r>
                        <a:rPr lang="ru-RU" sz="2400">
                          <a:solidFill>
                            <a:schemeClr val="tx1"/>
                          </a:solidFill>
                          <a:latin typeface="Times New Roman"/>
                          <a:ea typeface="Times New Roman"/>
                          <a:cs typeface="Times New Roman"/>
                        </a:rPr>
                        <a:t>0</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89382">
                <a:tc vMerge="1">
                  <a:txBody>
                    <a:bodyPr/>
                    <a:lstStyle/>
                    <a:p>
                      <a:endParaRPr lang="ru-RU"/>
                    </a:p>
                  </a:txBody>
                  <a:tcPr/>
                </a:tc>
                <a:tc>
                  <a:txBody>
                    <a:bodyPr/>
                    <a:lstStyle/>
                    <a:p>
                      <a:pPr algn="just">
                        <a:lnSpc>
                          <a:spcPct val="100000"/>
                        </a:lnSpc>
                        <a:spcAft>
                          <a:spcPts val="0"/>
                        </a:spcAft>
                      </a:pPr>
                      <a:r>
                        <a:rPr lang="ru-RU" sz="3200" dirty="0">
                          <a:solidFill>
                            <a:schemeClr val="tx1"/>
                          </a:solidFill>
                          <a:latin typeface="Times New Roman"/>
                          <a:ea typeface="Times New Roman"/>
                          <a:cs typeface="Times New Roman"/>
                        </a:rPr>
                        <a:t>Частично называю </a:t>
                      </a:r>
                      <a:r>
                        <a:rPr lang="ru-RU" sz="3200" dirty="0" smtClean="0">
                          <a:solidFill>
                            <a:schemeClr val="tx1"/>
                          </a:solidFill>
                          <a:latin typeface="Times New Roman"/>
                          <a:ea typeface="Times New Roman"/>
                          <a:cs typeface="Times New Roman"/>
                        </a:rPr>
                        <a:t>термины </a:t>
                      </a:r>
                      <a:endParaRPr lang="ru-RU" sz="3200" dirty="0">
                        <a:solidFill>
                          <a:schemeClr val="tx1"/>
                        </a:solidFill>
                        <a:latin typeface="Times New Roman"/>
                        <a:ea typeface="Times New Roman"/>
                        <a:cs typeface="Times New Roman"/>
                      </a:endParaRP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450215" algn="just">
                        <a:lnSpc>
                          <a:spcPct val="100000"/>
                        </a:lnSpc>
                        <a:spcAft>
                          <a:spcPts val="0"/>
                        </a:spcAft>
                      </a:pPr>
                      <a:r>
                        <a:rPr lang="ru-RU" sz="2400" dirty="0">
                          <a:solidFill>
                            <a:schemeClr val="tx1"/>
                          </a:solidFill>
                          <a:latin typeface="Times New Roman"/>
                          <a:ea typeface="Times New Roman"/>
                          <a:cs typeface="Times New Roman"/>
                        </a:rPr>
                        <a:t>1</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89382">
                <a:tc vMerge="1">
                  <a:txBody>
                    <a:bodyPr/>
                    <a:lstStyle/>
                    <a:p>
                      <a:endParaRPr lang="ru-RU"/>
                    </a:p>
                  </a:txBody>
                  <a:tcPr/>
                </a:tc>
                <a:tc>
                  <a:txBody>
                    <a:bodyPr/>
                    <a:lstStyle/>
                    <a:p>
                      <a:pPr algn="just">
                        <a:lnSpc>
                          <a:spcPct val="100000"/>
                        </a:lnSpc>
                        <a:spcAft>
                          <a:spcPts val="0"/>
                        </a:spcAft>
                      </a:pPr>
                      <a:r>
                        <a:rPr lang="ru-RU" sz="3200" dirty="0">
                          <a:solidFill>
                            <a:schemeClr val="tx1"/>
                          </a:solidFill>
                          <a:latin typeface="Times New Roman"/>
                          <a:ea typeface="Times New Roman"/>
                          <a:cs typeface="Times New Roman"/>
                        </a:rPr>
                        <a:t>Могу назвать  термины</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450215" algn="just">
                        <a:lnSpc>
                          <a:spcPct val="100000"/>
                        </a:lnSpc>
                        <a:spcAft>
                          <a:spcPts val="0"/>
                        </a:spcAft>
                      </a:pPr>
                      <a:r>
                        <a:rPr lang="ru-RU" sz="2400" dirty="0">
                          <a:solidFill>
                            <a:schemeClr val="tx1"/>
                          </a:solidFill>
                          <a:latin typeface="Times New Roman"/>
                          <a:ea typeface="Times New Roman"/>
                          <a:cs typeface="Times New Roman"/>
                        </a:rPr>
                        <a:t>2</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89382">
                <a:tc rowSpan="3">
                  <a:txBody>
                    <a:bodyPr/>
                    <a:lstStyle/>
                    <a:p>
                      <a:pPr algn="just">
                        <a:lnSpc>
                          <a:spcPct val="100000"/>
                        </a:lnSpc>
                        <a:spcAft>
                          <a:spcPts val="0"/>
                        </a:spcAft>
                      </a:pPr>
                      <a:r>
                        <a:rPr lang="ru-RU" sz="3200" dirty="0" smtClean="0">
                          <a:solidFill>
                            <a:schemeClr val="tx1"/>
                          </a:solidFill>
                          <a:latin typeface="Times New Roman"/>
                          <a:ea typeface="Times New Roman"/>
                          <a:cs typeface="Times New Roman"/>
                        </a:rPr>
                        <a:t>2.Называю средства, приемы </a:t>
                      </a:r>
                    </a:p>
                    <a:p>
                      <a:pPr algn="just">
                        <a:lnSpc>
                          <a:spcPct val="100000"/>
                        </a:lnSpc>
                        <a:spcAft>
                          <a:spcPts val="0"/>
                        </a:spcAft>
                      </a:pPr>
                      <a:r>
                        <a:rPr lang="ru-RU" sz="3200" dirty="0" smtClean="0">
                          <a:solidFill>
                            <a:schemeClr val="tx1"/>
                          </a:solidFill>
                          <a:latin typeface="Times New Roman"/>
                          <a:ea typeface="Times New Roman"/>
                          <a:cs typeface="Times New Roman"/>
                        </a:rPr>
                        <a:t>для</a:t>
                      </a:r>
                      <a:r>
                        <a:rPr lang="ru-RU" sz="3200" baseline="0" dirty="0" smtClean="0">
                          <a:solidFill>
                            <a:schemeClr val="tx1"/>
                          </a:solidFill>
                          <a:latin typeface="Times New Roman"/>
                          <a:ea typeface="Times New Roman"/>
                          <a:cs typeface="Times New Roman"/>
                        </a:rPr>
                        <a:t> </a:t>
                      </a:r>
                      <a:r>
                        <a:rPr lang="ru-RU" sz="3200" dirty="0" smtClean="0">
                          <a:solidFill>
                            <a:schemeClr val="tx1"/>
                          </a:solidFill>
                          <a:latin typeface="Times New Roman"/>
                          <a:ea typeface="Times New Roman"/>
                          <a:cs typeface="Times New Roman"/>
                        </a:rPr>
                        <a:t>инициализации действий учащихся</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00000"/>
                        </a:lnSpc>
                        <a:spcAft>
                          <a:spcPts val="0"/>
                        </a:spcAft>
                      </a:pPr>
                      <a:r>
                        <a:rPr lang="ru-RU" sz="3200" dirty="0">
                          <a:solidFill>
                            <a:schemeClr val="tx1"/>
                          </a:solidFill>
                          <a:latin typeface="Times New Roman"/>
                          <a:ea typeface="Times New Roman"/>
                          <a:cs typeface="Times New Roman"/>
                        </a:rPr>
                        <a:t>Затрудняюсь назвать</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indent="450215" algn="just">
                        <a:lnSpc>
                          <a:spcPct val="100000"/>
                        </a:lnSpc>
                        <a:spcAft>
                          <a:spcPts val="0"/>
                        </a:spcAft>
                      </a:pPr>
                      <a:r>
                        <a:rPr lang="ru-RU" sz="2400">
                          <a:solidFill>
                            <a:schemeClr val="tx1"/>
                          </a:solidFill>
                          <a:latin typeface="Times New Roman"/>
                          <a:ea typeface="Times New Roman"/>
                          <a:cs typeface="Times New Roman"/>
                        </a:rPr>
                        <a:t>0</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778764">
                <a:tc vMerge="1">
                  <a:txBody>
                    <a:bodyPr/>
                    <a:lstStyle/>
                    <a:p>
                      <a:endParaRPr lang="ru-RU"/>
                    </a:p>
                  </a:txBody>
                  <a:tcPr/>
                </a:tc>
                <a:tc>
                  <a:txBody>
                    <a:bodyPr/>
                    <a:lstStyle/>
                    <a:p>
                      <a:pPr algn="just">
                        <a:lnSpc>
                          <a:spcPct val="100000"/>
                        </a:lnSpc>
                        <a:spcAft>
                          <a:spcPts val="0"/>
                        </a:spcAft>
                      </a:pPr>
                      <a:r>
                        <a:rPr lang="ru-RU" sz="3200" dirty="0">
                          <a:solidFill>
                            <a:schemeClr val="tx1"/>
                          </a:solidFill>
                          <a:latin typeface="Times New Roman"/>
                          <a:ea typeface="Times New Roman"/>
                          <a:cs typeface="Times New Roman"/>
                        </a:rPr>
                        <a:t>Частично называю</a:t>
                      </a:r>
                      <a:r>
                        <a:rPr lang="ru-RU" sz="3200" baseline="0" dirty="0">
                          <a:solidFill>
                            <a:schemeClr val="tx1"/>
                          </a:solidFill>
                          <a:latin typeface="Times New Roman"/>
                          <a:ea typeface="Times New Roman"/>
                          <a:cs typeface="Times New Roman"/>
                        </a:rPr>
                        <a:t> </a:t>
                      </a:r>
                      <a:r>
                        <a:rPr lang="ru-RU" sz="3200" dirty="0" smtClean="0">
                          <a:solidFill>
                            <a:schemeClr val="tx1"/>
                          </a:solidFill>
                          <a:latin typeface="Times New Roman"/>
                          <a:ea typeface="Times New Roman"/>
                          <a:cs typeface="Times New Roman"/>
                        </a:rPr>
                        <a:t>приемы, средства  </a:t>
                      </a:r>
                    </a:p>
                    <a:p>
                      <a:pPr algn="just">
                        <a:lnSpc>
                          <a:spcPct val="100000"/>
                        </a:lnSpc>
                        <a:spcAft>
                          <a:spcPts val="0"/>
                        </a:spcAft>
                      </a:pPr>
                      <a:r>
                        <a:rPr lang="ru-RU" sz="3200" dirty="0" smtClean="0">
                          <a:solidFill>
                            <a:schemeClr val="tx1"/>
                          </a:solidFill>
                          <a:latin typeface="Times New Roman"/>
                          <a:ea typeface="Times New Roman"/>
                          <a:cs typeface="Times New Roman"/>
                        </a:rPr>
                        <a:t>по </a:t>
                      </a:r>
                      <a:r>
                        <a:rPr lang="ru-RU" sz="3200" dirty="0">
                          <a:solidFill>
                            <a:schemeClr val="tx1"/>
                          </a:solidFill>
                          <a:latin typeface="Times New Roman"/>
                          <a:ea typeface="Times New Roman"/>
                          <a:cs typeface="Times New Roman"/>
                        </a:rPr>
                        <a:t>инициализации действий учащихся</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indent="450215" algn="just">
                        <a:lnSpc>
                          <a:spcPct val="100000"/>
                        </a:lnSpc>
                        <a:spcAft>
                          <a:spcPts val="0"/>
                        </a:spcAft>
                      </a:pPr>
                      <a:r>
                        <a:rPr lang="ru-RU" sz="2400" dirty="0">
                          <a:solidFill>
                            <a:schemeClr val="tx1"/>
                          </a:solidFill>
                          <a:latin typeface="Times New Roman"/>
                          <a:ea typeface="Times New Roman"/>
                          <a:cs typeface="Times New Roman"/>
                        </a:rPr>
                        <a:t>1</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945260">
                <a:tc vMerge="1">
                  <a:txBody>
                    <a:bodyPr/>
                    <a:lstStyle/>
                    <a:p>
                      <a:endParaRPr lang="ru-RU"/>
                    </a:p>
                  </a:txBody>
                  <a:tcPr/>
                </a:tc>
                <a:tc>
                  <a:txBody>
                    <a:bodyPr/>
                    <a:lstStyle/>
                    <a:p>
                      <a:pPr algn="just">
                        <a:lnSpc>
                          <a:spcPct val="100000"/>
                        </a:lnSpc>
                        <a:spcAft>
                          <a:spcPts val="0"/>
                        </a:spcAft>
                      </a:pPr>
                      <a:r>
                        <a:rPr lang="ru-RU" sz="3200" dirty="0">
                          <a:solidFill>
                            <a:schemeClr val="tx1"/>
                          </a:solidFill>
                          <a:latin typeface="Times New Roman"/>
                          <a:ea typeface="Times New Roman"/>
                          <a:cs typeface="Times New Roman"/>
                        </a:rPr>
                        <a:t>Самостоятельно называю приемы </a:t>
                      </a:r>
                      <a:endParaRPr lang="ru-RU" sz="3200" dirty="0" smtClean="0">
                        <a:solidFill>
                          <a:schemeClr val="tx1"/>
                        </a:solidFill>
                        <a:latin typeface="Times New Roman"/>
                        <a:ea typeface="Times New Roman"/>
                        <a:cs typeface="Times New Roman"/>
                      </a:endParaRPr>
                    </a:p>
                    <a:p>
                      <a:pPr algn="just">
                        <a:lnSpc>
                          <a:spcPct val="100000"/>
                        </a:lnSpc>
                        <a:spcAft>
                          <a:spcPts val="0"/>
                        </a:spcAft>
                      </a:pPr>
                      <a:r>
                        <a:rPr lang="ru-RU" sz="3200" dirty="0" smtClean="0">
                          <a:solidFill>
                            <a:schemeClr val="tx1"/>
                          </a:solidFill>
                          <a:latin typeface="Times New Roman"/>
                          <a:ea typeface="Times New Roman"/>
                          <a:cs typeface="Times New Roman"/>
                        </a:rPr>
                        <a:t>по </a:t>
                      </a:r>
                      <a:r>
                        <a:rPr lang="ru-RU" sz="3200" dirty="0">
                          <a:solidFill>
                            <a:schemeClr val="tx1"/>
                          </a:solidFill>
                          <a:latin typeface="Times New Roman"/>
                          <a:ea typeface="Times New Roman"/>
                          <a:cs typeface="Times New Roman"/>
                        </a:rPr>
                        <a:t>инициализации действий учащихся</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indent="450215" algn="just">
                        <a:lnSpc>
                          <a:spcPct val="100000"/>
                        </a:lnSpc>
                        <a:spcAft>
                          <a:spcPts val="0"/>
                        </a:spcAft>
                      </a:pPr>
                      <a:r>
                        <a:rPr lang="ru-RU" sz="2400" dirty="0">
                          <a:solidFill>
                            <a:schemeClr val="tx1"/>
                          </a:solidFill>
                          <a:latin typeface="Times New Roman"/>
                          <a:ea typeface="Times New Roman"/>
                          <a:cs typeface="Times New Roman"/>
                        </a:rPr>
                        <a:t>2</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430835">
                <a:tc rowSpan="3">
                  <a:txBody>
                    <a:bodyPr/>
                    <a:lstStyle/>
                    <a:p>
                      <a:pPr algn="just">
                        <a:lnSpc>
                          <a:spcPct val="100000"/>
                        </a:lnSpc>
                        <a:spcAft>
                          <a:spcPts val="0"/>
                        </a:spcAft>
                      </a:pPr>
                      <a:r>
                        <a:rPr lang="ru-RU" sz="3200" dirty="0" smtClean="0">
                          <a:solidFill>
                            <a:schemeClr val="tx1"/>
                          </a:solidFill>
                          <a:latin typeface="Times New Roman"/>
                          <a:ea typeface="Times New Roman"/>
                          <a:cs typeface="Times New Roman"/>
                        </a:rPr>
                        <a:t>3.Практическая </a:t>
                      </a:r>
                      <a:r>
                        <a:rPr lang="ru-RU" sz="3200" dirty="0">
                          <a:solidFill>
                            <a:schemeClr val="tx1"/>
                          </a:solidFill>
                          <a:latin typeface="Times New Roman"/>
                          <a:ea typeface="Times New Roman"/>
                          <a:cs typeface="Times New Roman"/>
                        </a:rPr>
                        <a:t>значимость </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0000"/>
                        </a:lnSpc>
                        <a:spcAft>
                          <a:spcPts val="0"/>
                        </a:spcAft>
                      </a:pPr>
                      <a:r>
                        <a:rPr lang="ru-RU" sz="3200" dirty="0">
                          <a:solidFill>
                            <a:schemeClr val="tx1"/>
                          </a:solidFill>
                          <a:latin typeface="Times New Roman"/>
                          <a:ea typeface="Times New Roman"/>
                          <a:cs typeface="Times New Roman"/>
                        </a:rPr>
                        <a:t>Затрудняюсь применить  на практике </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450215" algn="just">
                        <a:lnSpc>
                          <a:spcPct val="100000"/>
                        </a:lnSpc>
                        <a:spcAft>
                          <a:spcPts val="0"/>
                        </a:spcAft>
                      </a:pPr>
                      <a:r>
                        <a:rPr lang="ru-RU" sz="2400" dirty="0">
                          <a:solidFill>
                            <a:schemeClr val="tx1"/>
                          </a:solidFill>
                          <a:latin typeface="Times New Roman"/>
                          <a:ea typeface="Times New Roman"/>
                          <a:cs typeface="Times New Roman"/>
                        </a:rPr>
                        <a:t>0</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7"/>
                  </a:ext>
                </a:extLst>
              </a:tr>
              <a:tr h="405224">
                <a:tc vMerge="1">
                  <a:txBody>
                    <a:bodyPr/>
                    <a:lstStyle/>
                    <a:p>
                      <a:endParaRPr lang="ru-RU"/>
                    </a:p>
                  </a:txBody>
                  <a:tcPr/>
                </a:tc>
                <a:tc>
                  <a:txBody>
                    <a:bodyPr/>
                    <a:lstStyle/>
                    <a:p>
                      <a:pPr algn="just">
                        <a:lnSpc>
                          <a:spcPct val="100000"/>
                        </a:lnSpc>
                        <a:spcAft>
                          <a:spcPts val="0"/>
                        </a:spcAft>
                      </a:pPr>
                      <a:r>
                        <a:rPr lang="ru-RU" sz="3200" dirty="0">
                          <a:solidFill>
                            <a:schemeClr val="tx1"/>
                          </a:solidFill>
                          <a:latin typeface="Times New Roman"/>
                          <a:ea typeface="Times New Roman"/>
                          <a:cs typeface="Times New Roman"/>
                        </a:rPr>
                        <a:t>Частично применяю  на практике </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450215" algn="just">
                        <a:lnSpc>
                          <a:spcPct val="100000"/>
                        </a:lnSpc>
                        <a:spcAft>
                          <a:spcPts val="0"/>
                        </a:spcAft>
                      </a:pPr>
                      <a:r>
                        <a:rPr lang="ru-RU" sz="2400" dirty="0">
                          <a:solidFill>
                            <a:schemeClr val="tx1"/>
                          </a:solidFill>
                          <a:latin typeface="Times New Roman"/>
                          <a:ea typeface="Times New Roman"/>
                          <a:cs typeface="Times New Roman"/>
                        </a:rPr>
                        <a:t>1</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8"/>
                  </a:ext>
                </a:extLst>
              </a:tr>
              <a:tr h="405224">
                <a:tc vMerge="1">
                  <a:txBody>
                    <a:bodyPr/>
                    <a:lstStyle/>
                    <a:p>
                      <a:endParaRPr lang="ru-RU"/>
                    </a:p>
                  </a:txBody>
                  <a:tcPr/>
                </a:tc>
                <a:tc>
                  <a:txBody>
                    <a:bodyPr/>
                    <a:lstStyle/>
                    <a:p>
                      <a:pPr algn="just">
                        <a:lnSpc>
                          <a:spcPct val="100000"/>
                        </a:lnSpc>
                        <a:spcAft>
                          <a:spcPts val="0"/>
                        </a:spcAft>
                      </a:pPr>
                      <a:r>
                        <a:rPr lang="ru-RU" sz="3200" dirty="0">
                          <a:solidFill>
                            <a:schemeClr val="tx1"/>
                          </a:solidFill>
                          <a:latin typeface="Times New Roman"/>
                          <a:ea typeface="Times New Roman"/>
                          <a:cs typeface="Times New Roman"/>
                        </a:rPr>
                        <a:t>Самостоятельно применяю  на практике </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450215" algn="just">
                        <a:lnSpc>
                          <a:spcPct val="100000"/>
                        </a:lnSpc>
                        <a:spcAft>
                          <a:spcPts val="0"/>
                        </a:spcAft>
                      </a:pPr>
                      <a:r>
                        <a:rPr lang="ru-RU" sz="2400" dirty="0">
                          <a:solidFill>
                            <a:schemeClr val="tx1"/>
                          </a:solidFill>
                          <a:latin typeface="Times New Roman"/>
                          <a:ea typeface="Times New Roman"/>
                          <a:cs typeface="Times New Roman"/>
                        </a:rPr>
                        <a:t>2</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9"/>
                  </a:ext>
                </a:extLst>
              </a:tr>
            </a:tbl>
          </a:graphicData>
        </a:graphic>
      </p:graphicFrame>
      <p:sp>
        <p:nvSpPr>
          <p:cNvPr id="2" name="Прямоугольник 1"/>
          <p:cNvSpPr/>
          <p:nvPr/>
        </p:nvSpPr>
        <p:spPr>
          <a:xfrm>
            <a:off x="192024" y="66148"/>
            <a:ext cx="11909382" cy="619272"/>
          </a:xfrm>
          <a:prstGeom prst="rect">
            <a:avLst/>
          </a:prstGeom>
        </p:spPr>
        <p:txBody>
          <a:bodyPr wrap="square">
            <a:spAutoFit/>
          </a:bodyPr>
          <a:lstStyle/>
          <a:p>
            <a:pPr fontAlgn="base">
              <a:lnSpc>
                <a:spcPct val="107000"/>
              </a:lnSpc>
            </a:pPr>
            <a:r>
              <a:rPr lang="ru-RU" altLang="ru-RU" sz="3200" b="1" dirty="0" smtClean="0">
                <a:solidFill>
                  <a:srgbClr val="FF0000"/>
                </a:solidFill>
                <a:latin typeface="Times New Roman" panose="02020603050405020304" pitchFamily="18" charset="0"/>
                <a:cs typeface="Times New Roman" panose="02020603050405020304" pitchFamily="18" charset="0"/>
              </a:rPr>
              <a:t>Задание</a:t>
            </a:r>
            <a:r>
              <a:rPr lang="ru-RU" altLang="ru-RU" sz="3200" b="1" dirty="0">
                <a:solidFill>
                  <a:srgbClr val="FF0000"/>
                </a:solidFill>
                <a:latin typeface="Times New Roman" panose="02020603050405020304" pitchFamily="18" charset="0"/>
                <a:cs typeface="Times New Roman" panose="02020603050405020304" pitchFamily="18" charset="0"/>
              </a:rPr>
              <a:t>.  </a:t>
            </a:r>
            <a:r>
              <a:rPr lang="ru-RU" altLang="ru-RU" sz="3200" b="1" dirty="0" smtClean="0">
                <a:latin typeface="Times New Roman" panose="02020603050405020304" pitchFamily="18" charset="0"/>
                <a:cs typeface="Times New Roman" panose="02020603050405020304" pitchFamily="18" charset="0"/>
              </a:rPr>
              <a:t>Прошу </a:t>
            </a:r>
            <a:r>
              <a:rPr lang="ru-RU" altLang="ru-RU" sz="3200" b="1" dirty="0" smtClean="0">
                <a:solidFill>
                  <a:srgbClr val="FF0000"/>
                </a:solidFill>
                <a:latin typeface="Times New Roman" panose="02020603050405020304" pitchFamily="18" charset="0"/>
                <a:cs typeface="Times New Roman" panose="02020603050405020304" pitchFamily="18" charset="0"/>
              </a:rPr>
              <a:t>оценить </a:t>
            </a:r>
            <a:r>
              <a:rPr lang="ru-RU" altLang="ru-RU" sz="3200" b="1" dirty="0">
                <a:solidFill>
                  <a:srgbClr val="FF0000"/>
                </a:solidFill>
                <a:latin typeface="Times New Roman" panose="02020603050405020304" pitchFamily="18" charset="0"/>
                <a:cs typeface="Times New Roman" panose="02020603050405020304" pitchFamily="18" charset="0"/>
              </a:rPr>
              <a:t>свою деятельность по пунктам </a:t>
            </a:r>
            <a:r>
              <a:rPr lang="ru-RU" altLang="ru-RU" sz="3200" b="1" dirty="0" smtClean="0">
                <a:solidFill>
                  <a:srgbClr val="FF0000"/>
                </a:solidFill>
                <a:latin typeface="Times New Roman" panose="02020603050405020304" pitchFamily="18" charset="0"/>
                <a:cs typeface="Times New Roman" panose="02020603050405020304" pitchFamily="18" charset="0"/>
              </a:rPr>
              <a:t>1,2, 3. </a:t>
            </a:r>
            <a:endParaRPr lang="ru-RU"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915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539" y="1321905"/>
            <a:ext cx="11797748" cy="3304960"/>
          </a:xfrm>
        </p:spPr>
        <p:txBody>
          <a:bodyPr>
            <a:normAutofit fontScale="90000"/>
          </a:bodyPr>
          <a:lstStyle/>
          <a:p>
            <a:pPr algn="ctr"/>
            <a:r>
              <a:rPr lang="ru-RU" sz="6000" dirty="0" smtClean="0">
                <a:solidFill>
                  <a:srgbClr val="FF0000"/>
                </a:solidFill>
                <a:latin typeface="Times New Roman" panose="02020603050405020304" pitchFamily="18" charset="0"/>
                <a:cs typeface="Times New Roman" panose="02020603050405020304" pitchFamily="18" charset="0"/>
              </a:rPr>
              <a:t>Задание. </a:t>
            </a:r>
            <a:br>
              <a:rPr lang="ru-RU" sz="6000" dirty="0" smtClean="0">
                <a:solidFill>
                  <a:srgbClr val="FF0000"/>
                </a:solidFill>
                <a:latin typeface="Times New Roman" panose="02020603050405020304" pitchFamily="18" charset="0"/>
                <a:cs typeface="Times New Roman" panose="02020603050405020304" pitchFamily="18" charset="0"/>
              </a:rPr>
            </a:br>
            <a:r>
              <a:rPr lang="ru-RU" sz="6000" dirty="0" smtClean="0">
                <a:latin typeface="Times New Roman" panose="02020603050405020304" pitchFamily="18" charset="0"/>
                <a:cs typeface="Times New Roman" panose="02020603050405020304" pitchFamily="18" charset="0"/>
              </a:rPr>
              <a:t>Назовите</a:t>
            </a:r>
            <a:r>
              <a:rPr lang="ru-RU" sz="6000" dirty="0" smtClean="0">
                <a:solidFill>
                  <a:srgbClr val="FF0000"/>
                </a:solidFill>
                <a:latin typeface="Times New Roman" panose="02020603050405020304" pitchFamily="18" charset="0"/>
                <a:cs typeface="Times New Roman" panose="02020603050405020304" pitchFamily="18" charset="0"/>
              </a:rPr>
              <a:t> цель учителя</a:t>
            </a:r>
            <a:r>
              <a:rPr lang="ru-RU" sz="6000" dirty="0">
                <a:solidFill>
                  <a:srgbClr val="FF0000"/>
                </a:solidFill>
                <a:latin typeface="Times New Roman" panose="02020603050405020304" pitchFamily="18" charset="0"/>
                <a:cs typeface="Times New Roman" panose="02020603050405020304" pitchFamily="18" charset="0"/>
              </a:rPr>
              <a:t> </a:t>
            </a:r>
            <a:r>
              <a:rPr lang="ru-RU" sz="6000" dirty="0" smtClean="0">
                <a:latin typeface="Times New Roman" panose="02020603050405020304" pitchFamily="18" charset="0"/>
                <a:cs typeface="Times New Roman" panose="02020603050405020304" pitchFamily="18" charset="0"/>
              </a:rPr>
              <a:t>на </a:t>
            </a:r>
            <a:r>
              <a:rPr lang="ru-RU" sz="6000" dirty="0">
                <a:latin typeface="Times New Roman" panose="02020603050405020304" pitchFamily="18" charset="0"/>
                <a:cs typeface="Times New Roman" panose="02020603050405020304" pitchFamily="18" charset="0"/>
              </a:rPr>
              <a:t>уроке </a:t>
            </a:r>
            <a:br>
              <a:rPr lang="ru-RU" sz="6000" dirty="0">
                <a:latin typeface="Times New Roman" panose="02020603050405020304" pitchFamily="18" charset="0"/>
                <a:cs typeface="Times New Roman" panose="02020603050405020304" pitchFamily="18" charset="0"/>
              </a:rPr>
            </a:br>
            <a:r>
              <a:rPr lang="ru-RU" sz="6000" dirty="0">
                <a:latin typeface="Times New Roman" panose="02020603050405020304" pitchFamily="18" charset="0"/>
                <a:cs typeface="Times New Roman" panose="02020603050405020304" pitchFamily="18" charset="0"/>
              </a:rPr>
              <a:t>при организации учащихся, </a:t>
            </a:r>
            <a:r>
              <a:rPr lang="ru-RU" sz="6000" dirty="0" smtClean="0">
                <a:latin typeface="Times New Roman" panose="02020603050405020304" pitchFamily="18" charset="0"/>
                <a:cs typeface="Times New Roman" panose="02020603050405020304" pitchFamily="18" charset="0"/>
              </a:rPr>
              <a:t/>
            </a:r>
            <a:br>
              <a:rPr lang="ru-RU" sz="6000" dirty="0" smtClean="0">
                <a:latin typeface="Times New Roman" panose="02020603050405020304" pitchFamily="18" charset="0"/>
                <a:cs typeface="Times New Roman" panose="02020603050405020304" pitchFamily="18" charset="0"/>
              </a:rPr>
            </a:br>
            <a:r>
              <a:rPr lang="ru-RU" sz="6000" dirty="0" smtClean="0">
                <a:latin typeface="Times New Roman" panose="02020603050405020304" pitchFamily="18" charset="0"/>
                <a:cs typeface="Times New Roman" panose="02020603050405020304" pitchFamily="18" charset="0"/>
              </a:rPr>
              <a:t>используя </a:t>
            </a:r>
            <a:r>
              <a:rPr lang="ru-RU" sz="6000" dirty="0">
                <a:latin typeface="Times New Roman" panose="02020603050405020304" pitchFamily="18" charset="0"/>
                <a:cs typeface="Times New Roman" panose="02020603050405020304" pitchFamily="18" charset="0"/>
              </a:rPr>
              <a:t>методику </a:t>
            </a:r>
            <a:r>
              <a:rPr lang="ru-RU" sz="6000" dirty="0" err="1" smtClean="0">
                <a:latin typeface="Times New Roman" panose="02020603050405020304" pitchFamily="18" charset="0"/>
                <a:cs typeface="Times New Roman" panose="02020603050405020304" pitchFamily="18" charset="0"/>
              </a:rPr>
              <a:t>взаимотренажа</a:t>
            </a:r>
            <a:r>
              <a:rPr lang="ru-RU" sz="6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81571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6322714"/>
          </a:xfrm>
        </p:spPr>
        <p:txBody>
          <a:bodyPr>
            <a:normAutofit/>
          </a:bodyPr>
          <a:lstStyle/>
          <a:p>
            <a:pPr algn="just"/>
            <a:r>
              <a:rPr lang="ru-RU" sz="3600" b="1" dirty="0">
                <a:solidFill>
                  <a:schemeClr val="bg1"/>
                </a:solidFill>
              </a:rPr>
              <a:t>	</a:t>
            </a:r>
            <a:endParaRPr lang="ru-RU" dirty="0"/>
          </a:p>
        </p:txBody>
      </p:sp>
      <p:sp>
        <p:nvSpPr>
          <p:cNvPr id="11265" name="Rectangle 1"/>
          <p:cNvSpPr>
            <a:spLocks noChangeArrowheads="1"/>
          </p:cNvSpPr>
          <p:nvPr/>
        </p:nvSpPr>
        <p:spPr bwMode="auto">
          <a:xfrm>
            <a:off x="609600" y="494166"/>
            <a:ext cx="109728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fontAlgn="base">
              <a:spcBef>
                <a:spcPct val="0"/>
              </a:spcBef>
              <a:spcAft>
                <a:spcPct val="0"/>
              </a:spcAft>
            </a:pPr>
            <a:r>
              <a:rPr lang="ru-RU" sz="4000" b="1" dirty="0">
                <a:latin typeface="Times New Roman" pitchFamily="18" charset="0"/>
                <a:ea typeface="Times New Roman" pitchFamily="18" charset="0"/>
                <a:cs typeface="Times New Roman" pitchFamily="18" charset="0"/>
              </a:rPr>
              <a:t>Цель </a:t>
            </a:r>
            <a:r>
              <a:rPr lang="ru-RU" sz="4000" b="1" dirty="0" err="1">
                <a:latin typeface="Times New Roman" pitchFamily="18" charset="0"/>
                <a:ea typeface="Times New Roman" pitchFamily="18" charset="0"/>
                <a:cs typeface="Times New Roman" pitchFamily="18" charset="0"/>
              </a:rPr>
              <a:t>взаимотренажа</a:t>
            </a:r>
            <a:r>
              <a:rPr lang="ru-RU" sz="4000" dirty="0">
                <a:latin typeface="Times New Roman" pitchFamily="18" charset="0"/>
                <a:ea typeface="Times New Roman" pitchFamily="18" charset="0"/>
                <a:cs typeface="Times New Roman" pitchFamily="18" charset="0"/>
              </a:rPr>
              <a:t> – инициировать учебные действия, указывая при этом, верен  ответ или нет.</a:t>
            </a:r>
            <a:endParaRPr lang="ru-RU" sz="4000" dirty="0">
              <a:latin typeface="Times New Roman" pitchFamily="18" charset="0"/>
              <a:cs typeface="Times New Roman" pitchFamily="18" charset="0"/>
            </a:endParaRPr>
          </a:p>
          <a:p>
            <a:pPr indent="450850" algn="just" eaLnBrk="0" fontAlgn="base" hangingPunct="0">
              <a:spcBef>
                <a:spcPct val="0"/>
              </a:spcBef>
              <a:spcAft>
                <a:spcPct val="0"/>
              </a:spcAft>
            </a:pPr>
            <a:endParaRPr lang="ru-RU" sz="4000" b="1" dirty="0">
              <a:latin typeface="Times New Roman" pitchFamily="18" charset="0"/>
              <a:ea typeface="Times New Roman" pitchFamily="18" charset="0"/>
              <a:cs typeface="Times New Roman" pitchFamily="18" charset="0"/>
            </a:endParaRPr>
          </a:p>
          <a:p>
            <a:pPr indent="450850" algn="just" eaLnBrk="0" fontAlgn="base" hangingPunct="0">
              <a:spcBef>
                <a:spcPct val="0"/>
              </a:spcBef>
              <a:spcAft>
                <a:spcPct val="0"/>
              </a:spcAft>
            </a:pPr>
            <a:r>
              <a:rPr lang="ru-RU" sz="3200" b="1" dirty="0">
                <a:latin typeface="Times New Roman" pitchFamily="18" charset="0"/>
                <a:ea typeface="Times New Roman" pitchFamily="18" charset="0"/>
                <a:cs typeface="Times New Roman" pitchFamily="18" charset="0"/>
              </a:rPr>
              <a:t>Тренажер</a:t>
            </a:r>
            <a:r>
              <a:rPr lang="ru-RU" sz="3200" dirty="0">
                <a:latin typeface="Times New Roman" pitchFamily="18" charset="0"/>
                <a:ea typeface="Times New Roman" pitchFamily="18" charset="0"/>
                <a:cs typeface="Times New Roman" pitchFamily="18" charset="0"/>
              </a:rPr>
              <a:t> – (от англ. </a:t>
            </a:r>
            <a:r>
              <a:rPr lang="en-US" sz="3200" dirty="0">
                <a:latin typeface="Times New Roman" pitchFamily="18" charset="0"/>
                <a:ea typeface="Times New Roman" pitchFamily="18" charset="0"/>
                <a:cs typeface="Times New Roman" pitchFamily="18" charset="0"/>
              </a:rPr>
              <a:t>train</a:t>
            </a:r>
            <a:r>
              <a:rPr lang="ru-RU" sz="3200" dirty="0">
                <a:latin typeface="Times New Roman" pitchFamily="18" charset="0"/>
                <a:ea typeface="Times New Roman" pitchFamily="18" charset="0"/>
                <a:cs typeface="Times New Roman" pitchFamily="18" charset="0"/>
              </a:rPr>
              <a:t> –воспитывать, обучать, тренировать) механическое, программное, электрическое либо комбинированное </a:t>
            </a:r>
            <a:r>
              <a:rPr lang="ru-RU" sz="3200" dirty="0" err="1">
                <a:solidFill>
                  <a:srgbClr val="0070C0"/>
                </a:solidFill>
                <a:latin typeface="Times New Roman" pitchFamily="18" charset="0"/>
                <a:ea typeface="Times New Roman" pitchFamily="18" charset="0"/>
                <a:cs typeface="Times New Roman" pitchFamily="18" charset="0"/>
              </a:rPr>
              <a:t>учебно</a:t>
            </a:r>
            <a:r>
              <a:rPr lang="ru-RU" sz="3200" dirty="0">
                <a:solidFill>
                  <a:srgbClr val="0070C0"/>
                </a:solidFill>
                <a:latin typeface="Times New Roman" pitchFamily="18" charset="0"/>
                <a:ea typeface="Times New Roman" pitchFamily="18" charset="0"/>
                <a:cs typeface="Times New Roman" pitchFamily="18" charset="0"/>
              </a:rPr>
              <a:t> – тренировочное устройство, искусственно имитирующее различные нагрузки или обстоятельства (ситуацию). Тренажеры могут быть обучающими (имитационными) </a:t>
            </a:r>
            <a:r>
              <a:rPr lang="ru-RU" sz="3200" dirty="0">
                <a:latin typeface="Times New Roman" pitchFamily="18" charset="0"/>
                <a:ea typeface="Times New Roman" pitchFamily="18" charset="0"/>
                <a:cs typeface="Times New Roman" pitchFamily="18" charset="0"/>
              </a:rPr>
              <a:t>или спортивными.</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8934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1975" y="142990"/>
            <a:ext cx="10515600" cy="2616200"/>
          </a:xfrm>
        </p:spPr>
        <p:txBody>
          <a:bodyPr>
            <a:normAutofit/>
          </a:bodyPr>
          <a:lstStyle/>
          <a:p>
            <a:r>
              <a:rPr lang="ru-RU" dirty="0" smtClean="0">
                <a:solidFill>
                  <a:srgbClr val="FF0000"/>
                </a:solidFill>
                <a:latin typeface="Times New Roman" panose="02020603050405020304" pitchFamily="18" charset="0"/>
                <a:cs typeface="Times New Roman" panose="02020603050405020304" pitchFamily="18" charset="0"/>
              </a:rPr>
              <a:t>	Задание</a:t>
            </a:r>
            <a:r>
              <a:rPr lang="ru-RU" dirty="0">
                <a:solidFill>
                  <a:srgbClr val="FF0000"/>
                </a:solidFill>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Назовите </a:t>
            </a:r>
            <a:r>
              <a:rPr lang="ru-RU" dirty="0" smtClean="0">
                <a:solidFill>
                  <a:srgbClr val="C00000"/>
                </a:solidFill>
                <a:latin typeface="Times New Roman" panose="02020603050405020304" pitchFamily="18" charset="0"/>
                <a:cs typeface="Times New Roman" panose="02020603050405020304" pitchFamily="18" charset="0"/>
              </a:rPr>
              <a:t>мою цель, </a:t>
            </a:r>
            <a:r>
              <a:rPr lang="ru-RU" dirty="0" smtClean="0">
                <a:latin typeface="Times New Roman" panose="02020603050405020304" pitchFamily="18" charset="0"/>
                <a:cs typeface="Times New Roman" panose="02020603050405020304" pitchFamily="18" charset="0"/>
              </a:rPr>
              <a:t>поставленную перед проведением мастер-класса!</a:t>
            </a:r>
            <a:endParaRPr lang="ru-RU" dirty="0"/>
          </a:p>
        </p:txBody>
      </p:sp>
      <p:pic>
        <p:nvPicPr>
          <p:cNvPr id="3" name="Рисунок 2"/>
          <p:cNvPicPr>
            <a:picLocks noChangeAspect="1"/>
          </p:cNvPicPr>
          <p:nvPr/>
        </p:nvPicPr>
        <p:blipFill>
          <a:blip r:embed="rId2"/>
          <a:stretch>
            <a:fillRect/>
          </a:stretch>
        </p:blipFill>
        <p:spPr>
          <a:xfrm>
            <a:off x="1313440" y="2482671"/>
            <a:ext cx="2694666" cy="926672"/>
          </a:xfrm>
          <a:prstGeom prst="rect">
            <a:avLst/>
          </a:prstGeom>
        </p:spPr>
      </p:pic>
      <p:pic>
        <p:nvPicPr>
          <p:cNvPr id="4" name="Рисунок 3"/>
          <p:cNvPicPr>
            <a:picLocks noChangeAspect="1"/>
          </p:cNvPicPr>
          <p:nvPr/>
        </p:nvPicPr>
        <p:blipFill>
          <a:blip r:embed="rId3"/>
          <a:stretch>
            <a:fillRect/>
          </a:stretch>
        </p:blipFill>
        <p:spPr>
          <a:xfrm rot="5400000">
            <a:off x="1856829" y="3585306"/>
            <a:ext cx="1931399" cy="1468762"/>
          </a:xfrm>
          <a:prstGeom prst="rect">
            <a:avLst/>
          </a:prstGeom>
        </p:spPr>
      </p:pic>
      <p:pic>
        <p:nvPicPr>
          <p:cNvPr id="5" name="Рисунок 4"/>
          <p:cNvPicPr>
            <a:picLocks noChangeAspect="1"/>
          </p:cNvPicPr>
          <p:nvPr/>
        </p:nvPicPr>
        <p:blipFill>
          <a:blip r:embed="rId4"/>
          <a:stretch>
            <a:fillRect/>
          </a:stretch>
        </p:blipFill>
        <p:spPr>
          <a:xfrm rot="16200000">
            <a:off x="3388648" y="2673624"/>
            <a:ext cx="3212870" cy="3292125"/>
          </a:xfrm>
          <a:prstGeom prst="rect">
            <a:avLst/>
          </a:prstGeom>
        </p:spPr>
      </p:pic>
      <p:sp>
        <p:nvSpPr>
          <p:cNvPr id="6" name="Прямоугольник 5"/>
          <p:cNvSpPr/>
          <p:nvPr/>
        </p:nvSpPr>
        <p:spPr>
          <a:xfrm>
            <a:off x="-276225" y="4864962"/>
            <a:ext cx="6096000" cy="1830694"/>
          </a:xfrm>
          <a:prstGeom prst="rect">
            <a:avLst/>
          </a:prstGeom>
        </p:spPr>
        <p:txBody>
          <a:bodyPr>
            <a:spAutoFit/>
          </a:bodyPr>
          <a:lstStyle/>
          <a:p>
            <a:pPr algn="ctr" fontAlgn="base">
              <a:lnSpc>
                <a:spcPct val="107000"/>
              </a:lnSpc>
              <a:spcAft>
                <a:spcPts val="0"/>
              </a:spcAft>
            </a:pPr>
            <a:r>
              <a:rPr lang="ru-RU" altLang="ru-RU" sz="3600" b="1" dirty="0" smtClean="0">
                <a:latin typeface="Times New Roman" panose="02020603050405020304" pitchFamily="18" charset="0"/>
                <a:cs typeface="Times New Roman" panose="02020603050405020304" pitchFamily="18" charset="0"/>
              </a:rPr>
              <a:t>Вспомните вопросы, заданные мне  </a:t>
            </a:r>
            <a:r>
              <a:rPr lang="ru-RU" altLang="ru-RU" sz="3600" b="1" dirty="0">
                <a:latin typeface="Times New Roman" panose="02020603050405020304" pitchFamily="18" charset="0"/>
                <a:cs typeface="Times New Roman" panose="02020603050405020304" pitchFamily="18" charset="0"/>
              </a:rPr>
              <a:t>по теме </a:t>
            </a:r>
            <a:r>
              <a:rPr lang="ru-RU" altLang="ru-RU" sz="3600" b="1" dirty="0" smtClean="0">
                <a:latin typeface="Times New Roman" panose="02020603050405020304" pitchFamily="18" charset="0"/>
                <a:cs typeface="Times New Roman" panose="02020603050405020304" pitchFamily="18" charset="0"/>
              </a:rPr>
              <a:t>мастер-класса</a:t>
            </a:r>
            <a:endParaRPr lang="ru-RU"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5600700" y="4869298"/>
            <a:ext cx="6591300" cy="1870705"/>
          </a:xfrm>
          <a:prstGeom prst="rect">
            <a:avLst/>
          </a:prstGeom>
        </p:spPr>
        <p:txBody>
          <a:bodyPr wrap="square">
            <a:spAutoFit/>
          </a:bodyPr>
          <a:lstStyle/>
          <a:p>
            <a:pPr algn="ctr" fontAlgn="base">
              <a:lnSpc>
                <a:spcPct val="107000"/>
              </a:lnSpc>
              <a:spcAft>
                <a:spcPts val="0"/>
              </a:spcAft>
            </a:pPr>
            <a:r>
              <a:rPr lang="ru-RU" sz="3600" b="1" dirty="0" smtClean="0">
                <a:solidFill>
                  <a:srgbClr val="FF0000"/>
                </a:solidFill>
                <a:latin typeface="Times New Roman" panose="02020603050405020304" pitchFamily="18" charset="0"/>
                <a:cs typeface="Times New Roman" panose="02020603050405020304" pitchFamily="18" charset="0"/>
              </a:rPr>
              <a:t>Тема мастер-класса</a:t>
            </a:r>
          </a:p>
          <a:p>
            <a:pPr fontAlgn="base">
              <a:lnSpc>
                <a:spcPct val="107000"/>
              </a:lnSpc>
              <a:spcAft>
                <a:spcPts val="0"/>
              </a:spcAft>
            </a:pPr>
            <a:r>
              <a:rPr lang="ru-RU" sz="3600" b="1" dirty="0" smtClean="0">
                <a:solidFill>
                  <a:srgbClr val="FF0000"/>
                </a:solidFill>
                <a:latin typeface="Times New Roman" panose="02020603050405020304" pitchFamily="18" charset="0"/>
                <a:ea typeface="Times New Roman" panose="02020603050405020304" pitchFamily="18" charset="0"/>
              </a:rPr>
              <a:t>«Инициализация </a:t>
            </a:r>
            <a:r>
              <a:rPr lang="ru-RU" sz="3600" b="1" dirty="0">
                <a:solidFill>
                  <a:srgbClr val="FF0000"/>
                </a:solidFill>
                <a:latin typeface="Times New Roman" panose="02020603050405020304" pitchFamily="18" charset="0"/>
                <a:ea typeface="Times New Roman" panose="02020603050405020304" pitchFamily="18" charset="0"/>
              </a:rPr>
              <a:t>учебных действий учащихся на уроке</a:t>
            </a:r>
            <a:r>
              <a:rPr lang="ru-RU" sz="3600" b="1" dirty="0" smtClean="0">
                <a:solidFill>
                  <a:srgbClr val="FF0000"/>
                </a:solidFill>
                <a:latin typeface="Times New Roman" panose="02020603050405020304" pitchFamily="18" charset="0"/>
                <a:ea typeface="Times New Roman" panose="02020603050405020304" pitchFamily="18" charset="0"/>
              </a:rPr>
              <a:t>»</a:t>
            </a:r>
            <a:endParaRPr lang="ru-RU"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Рисунок 8"/>
          <p:cNvPicPr>
            <a:picLocks noChangeAspect="1"/>
          </p:cNvPicPr>
          <p:nvPr/>
        </p:nvPicPr>
        <p:blipFill>
          <a:blip r:embed="rId5"/>
          <a:stretch>
            <a:fillRect/>
          </a:stretch>
        </p:blipFill>
        <p:spPr>
          <a:xfrm rot="19614909">
            <a:off x="4162527" y="1339571"/>
            <a:ext cx="3292125" cy="3212870"/>
          </a:xfrm>
          <a:prstGeom prst="rect">
            <a:avLst/>
          </a:prstGeom>
        </p:spPr>
      </p:pic>
      <p:pic>
        <p:nvPicPr>
          <p:cNvPr id="8" name="Рисунок 7"/>
          <p:cNvPicPr>
            <a:picLocks noChangeAspect="1"/>
          </p:cNvPicPr>
          <p:nvPr/>
        </p:nvPicPr>
        <p:blipFill>
          <a:blip r:embed="rId6"/>
          <a:stretch>
            <a:fillRect/>
          </a:stretch>
        </p:blipFill>
        <p:spPr>
          <a:xfrm>
            <a:off x="6595147" y="2105376"/>
            <a:ext cx="5364597" cy="2761754"/>
          </a:xfrm>
          <a:prstGeom prst="rect">
            <a:avLst/>
          </a:prstGeom>
        </p:spPr>
      </p:pic>
    </p:spTree>
    <p:extLst>
      <p:ext uri="{BB962C8B-B14F-4D97-AF65-F5344CB8AC3E}">
        <p14:creationId xmlns:p14="http://schemas.microsoft.com/office/powerpoint/2010/main" val="1343785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64205" y="2488819"/>
            <a:ext cx="5553075" cy="1325563"/>
          </a:xfrm>
          <a:solidFill>
            <a:schemeClr val="accent1">
              <a:lumMod val="60000"/>
              <a:lumOff val="40000"/>
            </a:schemeClr>
          </a:solidFill>
        </p:spPr>
        <p:txBody>
          <a:bodyPr>
            <a:noAutofit/>
          </a:bodyPr>
          <a:lstStyle/>
          <a:p>
            <a:r>
              <a:rPr lang="ru-RU" sz="9600" b="1" dirty="0" smtClean="0">
                <a:latin typeface="Times New Roman" panose="02020603050405020304" pitchFamily="18" charset="0"/>
                <a:cs typeface="Times New Roman" panose="02020603050405020304" pitchFamily="18" charset="0"/>
              </a:rPr>
              <a:t>Спасибо!</a:t>
            </a:r>
            <a:endParaRPr lang="ru-RU" sz="96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38725" y="5053310"/>
            <a:ext cx="6096000" cy="923330"/>
          </a:xfrm>
          <a:prstGeom prst="rect">
            <a:avLst/>
          </a:prstGeom>
        </p:spPr>
        <p:txBody>
          <a:bodyPr>
            <a:spAutoFit/>
          </a:bodyPr>
          <a:lstStyle/>
          <a:p>
            <a:pPr lvl="0" algn="r">
              <a:defRPr/>
            </a:pPr>
            <a:r>
              <a:rPr lang="ru-RU" b="1" dirty="0">
                <a:solidFill>
                  <a:prstClr val="black"/>
                </a:solidFill>
                <a:latin typeface="Times New Roman" panose="02020603050405020304" pitchFamily="18" charset="0"/>
                <a:cs typeface="Times New Roman" panose="02020603050405020304" pitchFamily="18" charset="0"/>
              </a:rPr>
              <a:t>Мой адрес:     </a:t>
            </a:r>
            <a:r>
              <a:rPr lang="en-US" b="1" u="sng" dirty="0" err="1">
                <a:solidFill>
                  <a:prstClr val="black"/>
                </a:solidFill>
                <a:latin typeface="Times New Roman" panose="02020603050405020304" pitchFamily="18" charset="0"/>
                <a:cs typeface="Times New Roman" panose="02020603050405020304" pitchFamily="18" charset="0"/>
              </a:rPr>
              <a:t>cheldonka</a:t>
            </a:r>
            <a:r>
              <a:rPr lang="ru-RU" b="1" u="sng" dirty="0">
                <a:solidFill>
                  <a:prstClr val="black"/>
                </a:solidFill>
                <a:latin typeface="Times New Roman" panose="02020603050405020304" pitchFamily="18" charset="0"/>
                <a:cs typeface="Times New Roman" panose="02020603050405020304" pitchFamily="18" charset="0"/>
              </a:rPr>
              <a:t>_1970@</a:t>
            </a:r>
            <a:r>
              <a:rPr lang="en-US" b="1" u="sng" dirty="0">
                <a:solidFill>
                  <a:prstClr val="black"/>
                </a:solidFill>
                <a:latin typeface="Times New Roman" panose="02020603050405020304" pitchFamily="18" charset="0"/>
                <a:cs typeface="Times New Roman" panose="02020603050405020304" pitchFamily="18" charset="0"/>
              </a:rPr>
              <a:t>mail</a:t>
            </a:r>
            <a:r>
              <a:rPr lang="ru-RU" b="1" u="sng" dirty="0">
                <a:solidFill>
                  <a:prstClr val="black"/>
                </a:solidFill>
                <a:latin typeface="Times New Roman" panose="02020603050405020304" pitchFamily="18" charset="0"/>
                <a:cs typeface="Times New Roman" panose="02020603050405020304" pitchFamily="18" charset="0"/>
              </a:rPr>
              <a:t>.</a:t>
            </a:r>
            <a:r>
              <a:rPr lang="en-US" b="1" u="sng" dirty="0" err="1">
                <a:solidFill>
                  <a:prstClr val="black"/>
                </a:solidFill>
                <a:latin typeface="Times New Roman" panose="02020603050405020304" pitchFamily="18" charset="0"/>
                <a:cs typeface="Times New Roman" panose="02020603050405020304" pitchFamily="18" charset="0"/>
              </a:rPr>
              <a:t>ru</a:t>
            </a:r>
            <a:r>
              <a:rPr lang="ru-RU" dirty="0">
                <a:solidFill>
                  <a:prstClr val="black"/>
                </a:solidFill>
                <a:latin typeface="Times New Roman" panose="02020603050405020304" pitchFamily="18" charset="0"/>
                <a:cs typeface="Times New Roman" panose="02020603050405020304" pitchFamily="18" charset="0"/>
              </a:rPr>
              <a:t/>
            </a:r>
            <a:br>
              <a:rPr lang="ru-RU" dirty="0">
                <a:solidFill>
                  <a:prstClr val="black"/>
                </a:solidFill>
                <a:latin typeface="Times New Roman" panose="02020603050405020304" pitchFamily="18" charset="0"/>
                <a:cs typeface="Times New Roman" panose="02020603050405020304" pitchFamily="18" charset="0"/>
              </a:rPr>
            </a:br>
            <a:r>
              <a:rPr lang="ru-RU" b="1" dirty="0">
                <a:solidFill>
                  <a:prstClr val="black"/>
                </a:solidFill>
                <a:latin typeface="Times New Roman" panose="02020603050405020304" pitchFamily="18" charset="0"/>
                <a:cs typeface="Times New Roman" panose="02020603050405020304" pitchFamily="18" charset="0"/>
              </a:rPr>
              <a:t>Семенова Оксана Николаевна </a:t>
            </a:r>
            <a:r>
              <a:rPr lang="ru-RU" dirty="0">
                <a:solidFill>
                  <a:prstClr val="black"/>
                </a:solidFill>
                <a:latin typeface="Times New Roman" panose="02020603050405020304" pitchFamily="18" charset="0"/>
                <a:cs typeface="Times New Roman" panose="02020603050405020304" pitchFamily="18" charset="0"/>
              </a:rPr>
              <a:t/>
            </a:r>
            <a:br>
              <a:rPr lang="ru-RU" dirty="0">
                <a:solidFill>
                  <a:prstClr val="black"/>
                </a:solidFill>
                <a:latin typeface="Times New Roman" panose="02020603050405020304" pitchFamily="18" charset="0"/>
                <a:cs typeface="Times New Roman" panose="02020603050405020304" pitchFamily="18" charset="0"/>
              </a:rPr>
            </a:br>
            <a:r>
              <a:rPr lang="ru-RU" b="1" dirty="0">
                <a:solidFill>
                  <a:prstClr val="black"/>
                </a:solidFill>
                <a:latin typeface="Times New Roman" panose="02020603050405020304" pitchFamily="18" charset="0"/>
                <a:cs typeface="Times New Roman" panose="02020603050405020304" pitchFamily="18" charset="0"/>
              </a:rPr>
              <a:t>МКОУ  «</a:t>
            </a:r>
            <a:r>
              <a:rPr lang="ru-RU" b="1" dirty="0" err="1">
                <a:solidFill>
                  <a:prstClr val="black"/>
                </a:solidFill>
                <a:latin typeface="Times New Roman" panose="02020603050405020304" pitchFamily="18" charset="0"/>
                <a:cs typeface="Times New Roman" panose="02020603050405020304" pitchFamily="18" charset="0"/>
              </a:rPr>
              <a:t>Большемуртинская</a:t>
            </a:r>
            <a:r>
              <a:rPr lang="ru-RU" b="1" dirty="0">
                <a:solidFill>
                  <a:prstClr val="black"/>
                </a:solidFill>
                <a:latin typeface="Times New Roman" panose="02020603050405020304" pitchFamily="18" charset="0"/>
                <a:cs typeface="Times New Roman" panose="02020603050405020304" pitchFamily="18" charset="0"/>
              </a:rPr>
              <a:t> СОШ № 1»</a:t>
            </a:r>
            <a:endParaRPr lang="ru-RU" dirty="0">
              <a:solidFill>
                <a:prstClr val="black"/>
              </a:solidFill>
            </a:endParaRPr>
          </a:p>
        </p:txBody>
      </p:sp>
    </p:spTree>
    <p:extLst>
      <p:ext uri="{BB962C8B-B14F-4D97-AF65-F5344CB8AC3E}">
        <p14:creationId xmlns:p14="http://schemas.microsoft.com/office/powerpoint/2010/main" val="265409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8BF6B6-C806-46F7-AAEF-C5C61A9234E0}"/>
              </a:ext>
            </a:extLst>
          </p:cNvPr>
          <p:cNvSpPr>
            <a:spLocks noGrp="1"/>
          </p:cNvSpPr>
          <p:nvPr>
            <p:ph type="title"/>
          </p:nvPr>
        </p:nvSpPr>
        <p:spPr>
          <a:xfrm>
            <a:off x="923363" y="833716"/>
            <a:ext cx="9740153" cy="2461653"/>
          </a:xfrm>
        </p:spPr>
        <p:txBody>
          <a:bodyPr>
            <a:normAutofit/>
          </a:bodyPr>
          <a:lstStyle/>
          <a:p>
            <a:pPr algn="ctr"/>
            <a:r>
              <a:rPr lang="ru-RU" sz="5400" b="1" dirty="0">
                <a:latin typeface="Times New Roman" panose="02020603050405020304" pitchFamily="18" charset="0"/>
                <a:ea typeface="Times New Roman" panose="02020603050405020304" pitchFamily="18" charset="0"/>
              </a:rPr>
              <a:t>«Инициализация </a:t>
            </a:r>
            <a:br>
              <a:rPr lang="ru-RU" sz="5400" b="1" dirty="0">
                <a:latin typeface="Times New Roman" panose="02020603050405020304" pitchFamily="18" charset="0"/>
                <a:ea typeface="Times New Roman" panose="02020603050405020304" pitchFamily="18" charset="0"/>
              </a:rPr>
            </a:br>
            <a:r>
              <a:rPr lang="ru-RU" sz="5400" b="1" dirty="0">
                <a:latin typeface="Times New Roman" panose="02020603050405020304" pitchFamily="18" charset="0"/>
                <a:ea typeface="Times New Roman" panose="02020603050405020304" pitchFamily="18" charset="0"/>
              </a:rPr>
              <a:t>учебных действий учащихся</a:t>
            </a:r>
            <a:br>
              <a:rPr lang="ru-RU" sz="5400" b="1" dirty="0">
                <a:latin typeface="Times New Roman" panose="02020603050405020304" pitchFamily="18" charset="0"/>
                <a:ea typeface="Times New Roman" panose="02020603050405020304" pitchFamily="18" charset="0"/>
              </a:rPr>
            </a:br>
            <a:r>
              <a:rPr lang="ru-RU" sz="5400" b="1" dirty="0">
                <a:latin typeface="Times New Roman" panose="02020603050405020304" pitchFamily="18" charset="0"/>
                <a:ea typeface="Times New Roman" panose="02020603050405020304" pitchFamily="18" charset="0"/>
              </a:rPr>
              <a:t> на уроке»</a:t>
            </a:r>
            <a:endParaRPr lang="ru-RU" sz="5400" dirty="0"/>
          </a:p>
        </p:txBody>
      </p:sp>
      <p:sp>
        <p:nvSpPr>
          <p:cNvPr id="3" name="Прямоугольник 2">
            <a:extLst>
              <a:ext uri="{FF2B5EF4-FFF2-40B4-BE49-F238E27FC236}">
                <a16:creationId xmlns:a16="http://schemas.microsoft.com/office/drawing/2014/main" id="{A900CAF3-5CAE-4A9F-9EF5-AB5C9A9E97E1}"/>
              </a:ext>
            </a:extLst>
          </p:cNvPr>
          <p:cNvSpPr/>
          <p:nvPr/>
        </p:nvSpPr>
        <p:spPr>
          <a:xfrm>
            <a:off x="499334" y="3180347"/>
            <a:ext cx="11125200" cy="2862322"/>
          </a:xfrm>
          <a:prstGeom prst="rect">
            <a:avLst/>
          </a:prstGeom>
        </p:spPr>
        <p:txBody>
          <a:bodyPr wrap="square">
            <a:spAutoFit/>
          </a:bodyPr>
          <a:lstStyle/>
          <a:p>
            <a:pPr algn="ctr"/>
            <a:r>
              <a:rPr lang="ru-RU" sz="3600" b="1" dirty="0" smtClean="0">
                <a:solidFill>
                  <a:srgbClr val="0070C0"/>
                </a:solidFill>
                <a:latin typeface="Times New Roman" panose="02020603050405020304" pitchFamily="18" charset="0"/>
                <a:cs typeface="Times New Roman" panose="02020603050405020304" pitchFamily="18" charset="0"/>
              </a:rPr>
              <a:t>Синонимы и однокоренные слова </a:t>
            </a:r>
          </a:p>
          <a:p>
            <a:pPr algn="ctr"/>
            <a:r>
              <a:rPr lang="ru-RU" sz="3600" b="1" dirty="0" smtClean="0">
                <a:solidFill>
                  <a:srgbClr val="0070C0"/>
                </a:solidFill>
                <a:latin typeface="Times New Roman" panose="02020603050405020304" pitchFamily="18" charset="0"/>
                <a:cs typeface="Times New Roman" panose="02020603050405020304" pitchFamily="18" charset="0"/>
              </a:rPr>
              <a:t>к </a:t>
            </a:r>
            <a:r>
              <a:rPr lang="ru-RU" sz="3600" b="1" dirty="0">
                <a:solidFill>
                  <a:srgbClr val="0070C0"/>
                </a:solidFill>
                <a:latin typeface="Times New Roman" panose="02020603050405020304" pitchFamily="18" charset="0"/>
                <a:cs typeface="Times New Roman" panose="02020603050405020304" pitchFamily="18" charset="0"/>
              </a:rPr>
              <a:t>слову «инициализация</a:t>
            </a:r>
            <a:r>
              <a:rPr lang="ru-RU" sz="3600" b="1" dirty="0" smtClean="0">
                <a:solidFill>
                  <a:srgbClr val="0070C0"/>
                </a:solidFill>
                <a:latin typeface="Times New Roman" panose="02020603050405020304" pitchFamily="18" charset="0"/>
                <a:cs typeface="Times New Roman" panose="02020603050405020304" pitchFamily="18" charset="0"/>
              </a:rPr>
              <a:t>»:</a:t>
            </a:r>
            <a:r>
              <a:rPr lang="ru-RU" sz="3600" b="1" dirty="0" smtClean="0">
                <a:solidFill>
                  <a:srgbClr val="222222"/>
                </a:solidFill>
                <a:latin typeface="Times New Roman" panose="02020603050405020304" pitchFamily="18" charset="0"/>
                <a:cs typeface="Times New Roman" panose="02020603050405020304" pitchFamily="18" charset="0"/>
              </a:rPr>
              <a:t> </a:t>
            </a:r>
          </a:p>
          <a:p>
            <a:pPr algn="just"/>
            <a:r>
              <a:rPr lang="ru-RU" sz="3600" b="1" dirty="0" smtClean="0">
                <a:solidFill>
                  <a:srgbClr val="222222"/>
                </a:solidFill>
                <a:latin typeface="Times New Roman" panose="02020603050405020304" pitchFamily="18" charset="0"/>
                <a:cs typeface="Times New Roman" panose="02020603050405020304" pitchFamily="18" charset="0"/>
              </a:rPr>
              <a:t>— </a:t>
            </a:r>
            <a:r>
              <a:rPr lang="ru-RU" sz="3600" b="1" dirty="0">
                <a:solidFill>
                  <a:srgbClr val="222222"/>
                </a:solidFill>
                <a:latin typeface="Times New Roman" panose="02020603050405020304" pitchFamily="18" charset="0"/>
                <a:cs typeface="Times New Roman" panose="02020603050405020304" pitchFamily="18" charset="0"/>
              </a:rPr>
              <a:t>инициация — инициирование — активация — приобщение — инициализировать — подготовка к работе — приведение в состояние </a:t>
            </a:r>
            <a:r>
              <a:rPr lang="ru-RU" sz="3600" b="1" dirty="0" smtClean="0">
                <a:solidFill>
                  <a:srgbClr val="222222"/>
                </a:solidFill>
                <a:latin typeface="Times New Roman" panose="02020603050405020304" pitchFamily="18" charset="0"/>
                <a:cs typeface="Times New Roman" panose="02020603050405020304" pitchFamily="18" charset="0"/>
              </a:rPr>
              <a:t>готовности</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937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868863921"/>
              </p:ext>
            </p:extLst>
          </p:nvPr>
        </p:nvGraphicFramePr>
        <p:xfrm>
          <a:off x="187124" y="1285511"/>
          <a:ext cx="11486028" cy="5059680"/>
        </p:xfrm>
        <a:graphic>
          <a:graphicData uri="http://schemas.openxmlformats.org/drawingml/2006/table">
            <a:tbl>
              <a:tblPr/>
              <a:tblGrid>
                <a:gridCol w="3397324">
                  <a:extLst>
                    <a:ext uri="{9D8B030D-6E8A-4147-A177-3AD203B41FA5}">
                      <a16:colId xmlns:a16="http://schemas.microsoft.com/office/drawing/2014/main" val="20000"/>
                    </a:ext>
                  </a:extLst>
                </a:gridCol>
                <a:gridCol w="6993330">
                  <a:extLst>
                    <a:ext uri="{9D8B030D-6E8A-4147-A177-3AD203B41FA5}">
                      <a16:colId xmlns:a16="http://schemas.microsoft.com/office/drawing/2014/main" val="20001"/>
                    </a:ext>
                  </a:extLst>
                </a:gridCol>
                <a:gridCol w="1095374">
                  <a:extLst>
                    <a:ext uri="{9D8B030D-6E8A-4147-A177-3AD203B41FA5}">
                      <a16:colId xmlns:a16="http://schemas.microsoft.com/office/drawing/2014/main" val="20003"/>
                    </a:ext>
                  </a:extLst>
                </a:gridCol>
              </a:tblGrid>
              <a:tr h="190320">
                <a:tc>
                  <a:txBody>
                    <a:bodyPr/>
                    <a:lstStyle/>
                    <a:p>
                      <a:pPr algn="ctr">
                        <a:lnSpc>
                          <a:spcPct val="100000"/>
                        </a:lnSpc>
                        <a:spcAft>
                          <a:spcPts val="0"/>
                        </a:spcAft>
                      </a:pPr>
                      <a:r>
                        <a:rPr lang="ru-RU" sz="2400" b="1" dirty="0">
                          <a:solidFill>
                            <a:schemeClr val="tx1"/>
                          </a:solidFill>
                          <a:latin typeface="Times New Roman"/>
                          <a:ea typeface="Times New Roman"/>
                          <a:cs typeface="Times New Roman"/>
                        </a:rPr>
                        <a:t>Критерий</a:t>
                      </a:r>
                      <a:endParaRPr lang="ru-RU" sz="2400" dirty="0">
                        <a:solidFill>
                          <a:schemeClr val="tx1"/>
                        </a:solidFill>
                        <a:latin typeface="Times New Roman"/>
                        <a:ea typeface="Times New Roman"/>
                        <a:cs typeface="Times New Roman"/>
                      </a:endParaRPr>
                    </a:p>
                  </a:txBody>
                  <a:tcPr marL="29238" marR="29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ru-RU" sz="2400" b="1" dirty="0">
                          <a:solidFill>
                            <a:schemeClr val="tx1"/>
                          </a:solidFill>
                          <a:latin typeface="Times New Roman"/>
                          <a:ea typeface="Times New Roman"/>
                          <a:cs typeface="Times New Roman"/>
                        </a:rPr>
                        <a:t>Показатели</a:t>
                      </a:r>
                      <a:endParaRPr lang="ru-RU" sz="2400" dirty="0">
                        <a:solidFill>
                          <a:schemeClr val="tx1"/>
                        </a:solidFill>
                        <a:latin typeface="Times New Roman"/>
                        <a:ea typeface="Times New Roman"/>
                        <a:cs typeface="Times New Roman"/>
                      </a:endParaRPr>
                    </a:p>
                  </a:txBody>
                  <a:tcPr marL="29238" marR="29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2400" b="1" dirty="0">
                          <a:solidFill>
                            <a:schemeClr val="tx1"/>
                          </a:solidFill>
                          <a:latin typeface="Times New Roman"/>
                          <a:ea typeface="Times New Roman"/>
                          <a:cs typeface="Times New Roman"/>
                        </a:rPr>
                        <a:t>Баллы</a:t>
                      </a:r>
                      <a:endParaRPr lang="ru-RU" sz="2400" dirty="0">
                        <a:solidFill>
                          <a:schemeClr val="tx1"/>
                        </a:solidFill>
                        <a:latin typeface="Times New Roman"/>
                        <a:ea typeface="Times New Roman"/>
                        <a:cs typeface="Times New Roman"/>
                      </a:endParaRPr>
                    </a:p>
                  </a:txBody>
                  <a:tcPr marL="29238" marR="29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6133">
                <a:tc rowSpan="3">
                  <a:txBody>
                    <a:bodyPr/>
                    <a:lstStyle/>
                    <a:p>
                      <a:pPr algn="just">
                        <a:lnSpc>
                          <a:spcPct val="100000"/>
                        </a:lnSpc>
                        <a:spcAft>
                          <a:spcPts val="0"/>
                        </a:spcAft>
                      </a:pPr>
                      <a:r>
                        <a:rPr lang="ru-RU" sz="2800" dirty="0" smtClean="0">
                          <a:solidFill>
                            <a:schemeClr val="tx1"/>
                          </a:solidFill>
                          <a:latin typeface="Times New Roman"/>
                          <a:ea typeface="Times New Roman"/>
                          <a:cs typeface="Times New Roman"/>
                        </a:rPr>
                        <a:t>1.Термины мастер-класса</a:t>
                      </a:r>
                      <a:endParaRPr lang="ru-RU" sz="2800" dirty="0">
                        <a:solidFill>
                          <a:schemeClr val="tx1"/>
                        </a:solidFill>
                        <a:latin typeface="Times New Roman"/>
                        <a:ea typeface="Times New Roman"/>
                        <a:cs typeface="Times New Roman"/>
                      </a:endParaRP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ru-RU" sz="2800" dirty="0">
                          <a:solidFill>
                            <a:schemeClr val="tx1"/>
                          </a:solidFill>
                          <a:latin typeface="Times New Roman"/>
                          <a:ea typeface="Times New Roman"/>
                          <a:cs typeface="Times New Roman"/>
                        </a:rPr>
                        <a:t>Затрудняюсь назвать</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450215" algn="just">
                        <a:lnSpc>
                          <a:spcPct val="100000"/>
                        </a:lnSpc>
                        <a:spcAft>
                          <a:spcPts val="0"/>
                        </a:spcAft>
                      </a:pPr>
                      <a:r>
                        <a:rPr lang="ru-RU" sz="2800" dirty="0">
                          <a:solidFill>
                            <a:schemeClr val="tx1"/>
                          </a:solidFill>
                          <a:latin typeface="Times New Roman"/>
                          <a:ea typeface="Times New Roman"/>
                          <a:cs typeface="Times New Roman"/>
                        </a:rPr>
                        <a:t>0</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85481">
                <a:tc vMerge="1">
                  <a:txBody>
                    <a:bodyPr/>
                    <a:lstStyle/>
                    <a:p>
                      <a:endParaRPr lang="ru-RU"/>
                    </a:p>
                  </a:txBody>
                  <a:tcPr/>
                </a:tc>
                <a:tc>
                  <a:txBody>
                    <a:bodyPr/>
                    <a:lstStyle/>
                    <a:p>
                      <a:pPr algn="just">
                        <a:lnSpc>
                          <a:spcPct val="100000"/>
                        </a:lnSpc>
                        <a:spcAft>
                          <a:spcPts val="0"/>
                        </a:spcAft>
                      </a:pPr>
                      <a:r>
                        <a:rPr lang="ru-RU" sz="2800" dirty="0">
                          <a:solidFill>
                            <a:schemeClr val="tx1"/>
                          </a:solidFill>
                          <a:latin typeface="Times New Roman"/>
                          <a:ea typeface="Times New Roman"/>
                          <a:cs typeface="Times New Roman"/>
                        </a:rPr>
                        <a:t>Частично называю </a:t>
                      </a:r>
                      <a:r>
                        <a:rPr lang="ru-RU" sz="2800" dirty="0" smtClean="0">
                          <a:solidFill>
                            <a:schemeClr val="tx1"/>
                          </a:solidFill>
                          <a:latin typeface="Times New Roman"/>
                          <a:ea typeface="Times New Roman"/>
                          <a:cs typeface="Times New Roman"/>
                        </a:rPr>
                        <a:t>термины </a:t>
                      </a:r>
                      <a:endParaRPr lang="ru-RU" sz="2800" dirty="0">
                        <a:solidFill>
                          <a:schemeClr val="tx1"/>
                        </a:solidFill>
                        <a:latin typeface="Times New Roman"/>
                        <a:ea typeface="Times New Roman"/>
                        <a:cs typeface="Times New Roman"/>
                      </a:endParaRP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450215" algn="just">
                        <a:lnSpc>
                          <a:spcPct val="100000"/>
                        </a:lnSpc>
                        <a:spcAft>
                          <a:spcPts val="0"/>
                        </a:spcAft>
                      </a:pPr>
                      <a:r>
                        <a:rPr lang="ru-RU" sz="2800" dirty="0">
                          <a:solidFill>
                            <a:schemeClr val="tx1"/>
                          </a:solidFill>
                          <a:latin typeface="Times New Roman"/>
                          <a:ea typeface="Times New Roman"/>
                          <a:cs typeface="Times New Roman"/>
                        </a:rPr>
                        <a:t>1</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5481">
                <a:tc vMerge="1">
                  <a:txBody>
                    <a:bodyPr/>
                    <a:lstStyle/>
                    <a:p>
                      <a:endParaRPr lang="ru-RU"/>
                    </a:p>
                  </a:txBody>
                  <a:tcPr/>
                </a:tc>
                <a:tc>
                  <a:txBody>
                    <a:bodyPr/>
                    <a:lstStyle/>
                    <a:p>
                      <a:pPr algn="just">
                        <a:lnSpc>
                          <a:spcPct val="100000"/>
                        </a:lnSpc>
                        <a:spcAft>
                          <a:spcPts val="0"/>
                        </a:spcAft>
                      </a:pPr>
                      <a:r>
                        <a:rPr lang="ru-RU" sz="2800" dirty="0">
                          <a:solidFill>
                            <a:schemeClr val="tx1"/>
                          </a:solidFill>
                          <a:latin typeface="Times New Roman"/>
                          <a:ea typeface="Times New Roman"/>
                          <a:cs typeface="Times New Roman"/>
                        </a:rPr>
                        <a:t>Могу назвать  термины</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450215" algn="just">
                        <a:lnSpc>
                          <a:spcPct val="100000"/>
                        </a:lnSpc>
                        <a:spcAft>
                          <a:spcPts val="0"/>
                        </a:spcAft>
                      </a:pPr>
                      <a:r>
                        <a:rPr lang="ru-RU" sz="2800" dirty="0">
                          <a:solidFill>
                            <a:schemeClr val="tx1"/>
                          </a:solidFill>
                          <a:latin typeface="Times New Roman"/>
                          <a:ea typeface="Times New Roman"/>
                          <a:cs typeface="Times New Roman"/>
                        </a:rPr>
                        <a:t>2</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90320">
                <a:tc rowSpan="3">
                  <a:txBody>
                    <a:bodyPr/>
                    <a:lstStyle/>
                    <a:p>
                      <a:pPr algn="just">
                        <a:lnSpc>
                          <a:spcPct val="100000"/>
                        </a:lnSpc>
                        <a:spcAft>
                          <a:spcPts val="0"/>
                        </a:spcAft>
                      </a:pPr>
                      <a:r>
                        <a:rPr lang="ru-RU" sz="2800" dirty="0" smtClean="0">
                          <a:solidFill>
                            <a:schemeClr val="tx1"/>
                          </a:solidFill>
                          <a:latin typeface="Times New Roman"/>
                          <a:ea typeface="Times New Roman"/>
                          <a:cs typeface="Times New Roman"/>
                        </a:rPr>
                        <a:t>2.Называю средства, приемы </a:t>
                      </a:r>
                    </a:p>
                    <a:p>
                      <a:pPr algn="just">
                        <a:lnSpc>
                          <a:spcPct val="100000"/>
                        </a:lnSpc>
                        <a:spcAft>
                          <a:spcPts val="0"/>
                        </a:spcAft>
                      </a:pPr>
                      <a:r>
                        <a:rPr lang="ru-RU" sz="2800" dirty="0" smtClean="0">
                          <a:solidFill>
                            <a:schemeClr val="tx1"/>
                          </a:solidFill>
                          <a:latin typeface="Times New Roman"/>
                          <a:ea typeface="Times New Roman"/>
                          <a:cs typeface="Times New Roman"/>
                        </a:rPr>
                        <a:t>для инициализации действий учащихся</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00000"/>
                        </a:lnSpc>
                        <a:spcAft>
                          <a:spcPts val="0"/>
                        </a:spcAft>
                      </a:pPr>
                      <a:r>
                        <a:rPr lang="ru-RU" sz="2800" dirty="0">
                          <a:solidFill>
                            <a:schemeClr val="tx1"/>
                          </a:solidFill>
                          <a:latin typeface="Times New Roman"/>
                          <a:ea typeface="Times New Roman"/>
                          <a:cs typeface="Times New Roman"/>
                        </a:rPr>
                        <a:t>Затрудняюсь назвать</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indent="450215" algn="just">
                        <a:lnSpc>
                          <a:spcPct val="100000"/>
                        </a:lnSpc>
                        <a:spcAft>
                          <a:spcPts val="0"/>
                        </a:spcAft>
                      </a:pPr>
                      <a:r>
                        <a:rPr lang="ru-RU" sz="2800">
                          <a:solidFill>
                            <a:schemeClr val="tx1"/>
                          </a:solidFill>
                          <a:latin typeface="Times New Roman"/>
                          <a:ea typeface="Times New Roman"/>
                          <a:cs typeface="Times New Roman"/>
                        </a:rPr>
                        <a:t>0</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301513">
                <a:tc vMerge="1">
                  <a:txBody>
                    <a:bodyPr/>
                    <a:lstStyle/>
                    <a:p>
                      <a:endParaRPr lang="ru-RU"/>
                    </a:p>
                  </a:txBody>
                  <a:tcPr/>
                </a:tc>
                <a:tc>
                  <a:txBody>
                    <a:bodyPr/>
                    <a:lstStyle/>
                    <a:p>
                      <a:pPr algn="just">
                        <a:lnSpc>
                          <a:spcPct val="100000"/>
                        </a:lnSpc>
                        <a:spcAft>
                          <a:spcPts val="0"/>
                        </a:spcAft>
                      </a:pPr>
                      <a:r>
                        <a:rPr lang="ru-RU" sz="2800" dirty="0">
                          <a:solidFill>
                            <a:schemeClr val="tx1"/>
                          </a:solidFill>
                          <a:latin typeface="Times New Roman"/>
                          <a:ea typeface="Times New Roman"/>
                          <a:cs typeface="Times New Roman"/>
                        </a:rPr>
                        <a:t>Частично называю</a:t>
                      </a:r>
                      <a:r>
                        <a:rPr lang="ru-RU" sz="2800" baseline="0" dirty="0">
                          <a:solidFill>
                            <a:schemeClr val="tx1"/>
                          </a:solidFill>
                          <a:latin typeface="Times New Roman"/>
                          <a:ea typeface="Times New Roman"/>
                          <a:cs typeface="Times New Roman"/>
                        </a:rPr>
                        <a:t> </a:t>
                      </a:r>
                      <a:r>
                        <a:rPr lang="ru-RU" sz="2800" dirty="0" smtClean="0">
                          <a:solidFill>
                            <a:schemeClr val="tx1"/>
                          </a:solidFill>
                          <a:latin typeface="Times New Roman"/>
                          <a:ea typeface="Times New Roman"/>
                          <a:cs typeface="Times New Roman"/>
                        </a:rPr>
                        <a:t>приемы, средства  </a:t>
                      </a:r>
                    </a:p>
                    <a:p>
                      <a:pPr algn="just">
                        <a:lnSpc>
                          <a:spcPct val="100000"/>
                        </a:lnSpc>
                        <a:spcAft>
                          <a:spcPts val="0"/>
                        </a:spcAft>
                      </a:pPr>
                      <a:r>
                        <a:rPr lang="ru-RU" sz="2800" dirty="0" smtClean="0">
                          <a:solidFill>
                            <a:schemeClr val="tx1"/>
                          </a:solidFill>
                          <a:latin typeface="Times New Roman"/>
                          <a:ea typeface="Times New Roman"/>
                          <a:cs typeface="Times New Roman"/>
                        </a:rPr>
                        <a:t>по </a:t>
                      </a:r>
                      <a:r>
                        <a:rPr lang="ru-RU" sz="2800" dirty="0">
                          <a:solidFill>
                            <a:schemeClr val="tx1"/>
                          </a:solidFill>
                          <a:latin typeface="Times New Roman"/>
                          <a:ea typeface="Times New Roman"/>
                          <a:cs typeface="Times New Roman"/>
                        </a:rPr>
                        <a:t>инициализации действий учащихся</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indent="450215" algn="just">
                        <a:lnSpc>
                          <a:spcPct val="100000"/>
                        </a:lnSpc>
                        <a:spcAft>
                          <a:spcPts val="0"/>
                        </a:spcAft>
                      </a:pPr>
                      <a:r>
                        <a:rPr lang="ru-RU" sz="2800" dirty="0">
                          <a:solidFill>
                            <a:schemeClr val="tx1"/>
                          </a:solidFill>
                          <a:latin typeface="Times New Roman"/>
                          <a:ea typeface="Times New Roman"/>
                          <a:cs typeface="Times New Roman"/>
                        </a:rPr>
                        <a:t>1</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513932">
                <a:tc vMerge="1">
                  <a:txBody>
                    <a:bodyPr/>
                    <a:lstStyle/>
                    <a:p>
                      <a:endParaRPr lang="ru-RU"/>
                    </a:p>
                  </a:txBody>
                  <a:tcPr/>
                </a:tc>
                <a:tc>
                  <a:txBody>
                    <a:bodyPr/>
                    <a:lstStyle/>
                    <a:p>
                      <a:pPr algn="just">
                        <a:lnSpc>
                          <a:spcPct val="100000"/>
                        </a:lnSpc>
                        <a:spcAft>
                          <a:spcPts val="0"/>
                        </a:spcAft>
                      </a:pPr>
                      <a:r>
                        <a:rPr lang="ru-RU" sz="2800" dirty="0">
                          <a:solidFill>
                            <a:schemeClr val="tx1"/>
                          </a:solidFill>
                          <a:latin typeface="Times New Roman"/>
                          <a:ea typeface="Times New Roman"/>
                          <a:cs typeface="Times New Roman"/>
                        </a:rPr>
                        <a:t>Самостоятельно называю приемы </a:t>
                      </a:r>
                      <a:endParaRPr lang="ru-RU" sz="2800" dirty="0" smtClean="0">
                        <a:solidFill>
                          <a:schemeClr val="tx1"/>
                        </a:solidFill>
                        <a:latin typeface="Times New Roman"/>
                        <a:ea typeface="Times New Roman"/>
                        <a:cs typeface="Times New Roman"/>
                      </a:endParaRPr>
                    </a:p>
                    <a:p>
                      <a:pPr algn="just">
                        <a:lnSpc>
                          <a:spcPct val="100000"/>
                        </a:lnSpc>
                        <a:spcAft>
                          <a:spcPts val="0"/>
                        </a:spcAft>
                      </a:pPr>
                      <a:r>
                        <a:rPr lang="ru-RU" sz="2800" dirty="0" smtClean="0">
                          <a:solidFill>
                            <a:schemeClr val="tx1"/>
                          </a:solidFill>
                          <a:latin typeface="Times New Roman"/>
                          <a:ea typeface="Times New Roman"/>
                          <a:cs typeface="Times New Roman"/>
                        </a:rPr>
                        <a:t>по </a:t>
                      </a:r>
                      <a:r>
                        <a:rPr lang="ru-RU" sz="2800" dirty="0">
                          <a:solidFill>
                            <a:schemeClr val="tx1"/>
                          </a:solidFill>
                          <a:latin typeface="Times New Roman"/>
                          <a:ea typeface="Times New Roman"/>
                          <a:cs typeface="Times New Roman"/>
                        </a:rPr>
                        <a:t>инициализации действий учащихся</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indent="450215" algn="just">
                        <a:lnSpc>
                          <a:spcPct val="100000"/>
                        </a:lnSpc>
                        <a:spcAft>
                          <a:spcPts val="0"/>
                        </a:spcAft>
                      </a:pPr>
                      <a:r>
                        <a:rPr lang="ru-RU" sz="2800" dirty="0">
                          <a:solidFill>
                            <a:schemeClr val="tx1"/>
                          </a:solidFill>
                          <a:latin typeface="Times New Roman"/>
                          <a:ea typeface="Times New Roman"/>
                          <a:cs typeface="Times New Roman"/>
                        </a:rPr>
                        <a:t>2</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404698">
                <a:tc rowSpan="3">
                  <a:txBody>
                    <a:bodyPr/>
                    <a:lstStyle/>
                    <a:p>
                      <a:pPr algn="just">
                        <a:lnSpc>
                          <a:spcPct val="100000"/>
                        </a:lnSpc>
                        <a:spcAft>
                          <a:spcPts val="0"/>
                        </a:spcAft>
                      </a:pPr>
                      <a:r>
                        <a:rPr lang="ru-RU" sz="2800" dirty="0" smtClean="0">
                          <a:solidFill>
                            <a:schemeClr val="tx1"/>
                          </a:solidFill>
                          <a:latin typeface="Times New Roman"/>
                          <a:ea typeface="Times New Roman"/>
                          <a:cs typeface="Times New Roman"/>
                        </a:rPr>
                        <a:t>3.Практическая </a:t>
                      </a:r>
                      <a:r>
                        <a:rPr lang="ru-RU" sz="2800" dirty="0">
                          <a:solidFill>
                            <a:schemeClr val="tx1"/>
                          </a:solidFill>
                          <a:latin typeface="Times New Roman"/>
                          <a:ea typeface="Times New Roman"/>
                          <a:cs typeface="Times New Roman"/>
                        </a:rPr>
                        <a:t>значимость </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0000"/>
                        </a:lnSpc>
                        <a:spcAft>
                          <a:spcPts val="0"/>
                        </a:spcAft>
                      </a:pPr>
                      <a:r>
                        <a:rPr lang="ru-RU" sz="2800" dirty="0">
                          <a:solidFill>
                            <a:schemeClr val="tx1"/>
                          </a:solidFill>
                          <a:latin typeface="Times New Roman"/>
                          <a:ea typeface="Times New Roman"/>
                          <a:cs typeface="Times New Roman"/>
                        </a:rPr>
                        <a:t>Затрудняюсь применить  на практике </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450215" algn="just">
                        <a:lnSpc>
                          <a:spcPct val="100000"/>
                        </a:lnSpc>
                        <a:spcAft>
                          <a:spcPts val="0"/>
                        </a:spcAft>
                      </a:pPr>
                      <a:r>
                        <a:rPr lang="ru-RU" sz="2800" dirty="0">
                          <a:solidFill>
                            <a:schemeClr val="tx1"/>
                          </a:solidFill>
                          <a:latin typeface="Times New Roman"/>
                          <a:ea typeface="Times New Roman"/>
                          <a:cs typeface="Times New Roman"/>
                        </a:rPr>
                        <a:t>0</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7"/>
                  </a:ext>
                </a:extLst>
              </a:tr>
              <a:tr h="380641">
                <a:tc vMerge="1">
                  <a:txBody>
                    <a:bodyPr/>
                    <a:lstStyle/>
                    <a:p>
                      <a:endParaRPr lang="ru-RU"/>
                    </a:p>
                  </a:txBody>
                  <a:tcPr/>
                </a:tc>
                <a:tc>
                  <a:txBody>
                    <a:bodyPr/>
                    <a:lstStyle/>
                    <a:p>
                      <a:pPr algn="just">
                        <a:lnSpc>
                          <a:spcPct val="100000"/>
                        </a:lnSpc>
                        <a:spcAft>
                          <a:spcPts val="0"/>
                        </a:spcAft>
                      </a:pPr>
                      <a:r>
                        <a:rPr lang="ru-RU" sz="2800" dirty="0">
                          <a:solidFill>
                            <a:schemeClr val="tx1"/>
                          </a:solidFill>
                          <a:latin typeface="Times New Roman"/>
                          <a:ea typeface="Times New Roman"/>
                          <a:cs typeface="Times New Roman"/>
                        </a:rPr>
                        <a:t>Частично применяю  на практике </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450215" algn="just">
                        <a:lnSpc>
                          <a:spcPct val="100000"/>
                        </a:lnSpc>
                        <a:spcAft>
                          <a:spcPts val="0"/>
                        </a:spcAft>
                      </a:pPr>
                      <a:r>
                        <a:rPr lang="ru-RU" sz="2800" dirty="0">
                          <a:solidFill>
                            <a:schemeClr val="tx1"/>
                          </a:solidFill>
                          <a:latin typeface="Times New Roman"/>
                          <a:ea typeface="Times New Roman"/>
                          <a:cs typeface="Times New Roman"/>
                        </a:rPr>
                        <a:t>1</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8"/>
                  </a:ext>
                </a:extLst>
              </a:tr>
              <a:tr h="380641">
                <a:tc vMerge="1">
                  <a:txBody>
                    <a:bodyPr/>
                    <a:lstStyle/>
                    <a:p>
                      <a:endParaRPr lang="ru-RU"/>
                    </a:p>
                  </a:txBody>
                  <a:tcPr/>
                </a:tc>
                <a:tc>
                  <a:txBody>
                    <a:bodyPr/>
                    <a:lstStyle/>
                    <a:p>
                      <a:pPr algn="just">
                        <a:lnSpc>
                          <a:spcPct val="100000"/>
                        </a:lnSpc>
                        <a:spcAft>
                          <a:spcPts val="0"/>
                        </a:spcAft>
                      </a:pPr>
                      <a:r>
                        <a:rPr lang="ru-RU" sz="2800" dirty="0">
                          <a:solidFill>
                            <a:schemeClr val="tx1"/>
                          </a:solidFill>
                          <a:latin typeface="Times New Roman"/>
                          <a:ea typeface="Times New Roman"/>
                          <a:cs typeface="Times New Roman"/>
                        </a:rPr>
                        <a:t>Самостоятельно применяю  на практике </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450215" algn="just">
                        <a:lnSpc>
                          <a:spcPct val="100000"/>
                        </a:lnSpc>
                        <a:spcAft>
                          <a:spcPts val="0"/>
                        </a:spcAft>
                      </a:pPr>
                      <a:r>
                        <a:rPr lang="ru-RU" sz="2800" dirty="0">
                          <a:solidFill>
                            <a:schemeClr val="tx1"/>
                          </a:solidFill>
                          <a:latin typeface="Times New Roman"/>
                          <a:ea typeface="Times New Roman"/>
                          <a:cs typeface="Times New Roman"/>
                        </a:rPr>
                        <a:t>2</a:t>
                      </a:r>
                    </a:p>
                  </a:txBody>
                  <a:tcPr marL="29238" marR="29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9"/>
                  </a:ext>
                </a:extLst>
              </a:tr>
            </a:tbl>
          </a:graphicData>
        </a:graphic>
      </p:graphicFrame>
      <p:sp>
        <p:nvSpPr>
          <p:cNvPr id="2" name="Прямоугольник 1"/>
          <p:cNvSpPr/>
          <p:nvPr/>
        </p:nvSpPr>
        <p:spPr>
          <a:xfrm>
            <a:off x="270934" y="139300"/>
            <a:ext cx="11739032" cy="1146211"/>
          </a:xfrm>
          <a:prstGeom prst="rect">
            <a:avLst/>
          </a:prstGeom>
        </p:spPr>
        <p:txBody>
          <a:bodyPr wrap="square">
            <a:spAutoFit/>
          </a:bodyPr>
          <a:lstStyle/>
          <a:p>
            <a:pPr fontAlgn="base">
              <a:lnSpc>
                <a:spcPct val="107000"/>
              </a:lnSpc>
            </a:pPr>
            <a:r>
              <a:rPr lang="ru-RU" altLang="ru-RU" sz="3200" b="1" dirty="0" smtClean="0">
                <a:solidFill>
                  <a:srgbClr val="FF0000"/>
                </a:solidFill>
                <a:latin typeface="Times New Roman" panose="02020603050405020304" pitchFamily="18" charset="0"/>
                <a:cs typeface="Times New Roman" panose="02020603050405020304" pitchFamily="18" charset="0"/>
              </a:rPr>
              <a:t>	Задание</a:t>
            </a:r>
            <a:r>
              <a:rPr lang="ru-RU" altLang="ru-RU" sz="3200" b="1" dirty="0">
                <a:solidFill>
                  <a:srgbClr val="FF0000"/>
                </a:solidFill>
                <a:latin typeface="Times New Roman" panose="02020603050405020304" pitchFamily="18" charset="0"/>
                <a:cs typeface="Times New Roman" panose="02020603050405020304" pitchFamily="18" charset="0"/>
              </a:rPr>
              <a:t>.  </a:t>
            </a:r>
            <a:r>
              <a:rPr lang="ru-RU" altLang="ru-RU" sz="3200" b="1" dirty="0" smtClean="0">
                <a:latin typeface="Times New Roman" panose="02020603050405020304" pitchFamily="18" charset="0"/>
                <a:cs typeface="Times New Roman" panose="02020603050405020304" pitchFamily="18" charset="0"/>
              </a:rPr>
              <a:t>По окончании мастер-класса нужно </a:t>
            </a:r>
            <a:r>
              <a:rPr lang="ru-RU" altLang="ru-RU" sz="3200" b="1" dirty="0" smtClean="0">
                <a:solidFill>
                  <a:srgbClr val="FF0000"/>
                </a:solidFill>
                <a:latin typeface="Times New Roman" panose="02020603050405020304" pitchFamily="18" charset="0"/>
                <a:cs typeface="Times New Roman" panose="02020603050405020304" pitchFamily="18" charset="0"/>
              </a:rPr>
              <a:t>оценить </a:t>
            </a:r>
            <a:r>
              <a:rPr lang="ru-RU" altLang="ru-RU" sz="3200" b="1" dirty="0">
                <a:solidFill>
                  <a:srgbClr val="FF0000"/>
                </a:solidFill>
                <a:latin typeface="Times New Roman" panose="02020603050405020304" pitchFamily="18" charset="0"/>
                <a:cs typeface="Times New Roman" panose="02020603050405020304" pitchFamily="18" charset="0"/>
              </a:rPr>
              <a:t>свою деятельность по пунктам </a:t>
            </a:r>
            <a:r>
              <a:rPr lang="ru-RU" altLang="ru-RU" sz="3200" b="1" dirty="0" smtClean="0">
                <a:solidFill>
                  <a:srgbClr val="FF0000"/>
                </a:solidFill>
                <a:latin typeface="Times New Roman" panose="02020603050405020304" pitchFamily="18" charset="0"/>
                <a:cs typeface="Times New Roman" panose="02020603050405020304" pitchFamily="18" charset="0"/>
              </a:rPr>
              <a:t>1,2,3. </a:t>
            </a:r>
            <a:endParaRPr lang="ru-RU"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028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734" y="249021"/>
            <a:ext cx="11612120" cy="5016758"/>
          </a:xfrm>
          <a:prstGeom prst="rect">
            <a:avLst/>
          </a:prstGeom>
        </p:spPr>
        <p:txBody>
          <a:bodyPr wrap="square">
            <a:spAutoFit/>
          </a:bodyPr>
          <a:lstStyle/>
          <a:p>
            <a:r>
              <a:rPr lang="ru-RU" sz="4000" b="1" dirty="0" smtClean="0">
                <a:solidFill>
                  <a:srgbClr val="FF0000"/>
                </a:solidFill>
                <a:latin typeface="Times New Roman" panose="02020603050405020304" pitchFamily="18" charset="0"/>
                <a:ea typeface="Times New Roman" panose="02020603050405020304" pitchFamily="18" charset="0"/>
              </a:rPr>
              <a:t>	Задание.</a:t>
            </a:r>
          </a:p>
          <a:p>
            <a:r>
              <a:rPr lang="ru-RU" sz="4000" b="1" dirty="0" smtClean="0">
                <a:latin typeface="Times New Roman" panose="02020603050405020304" pitchFamily="18" charset="0"/>
                <a:ea typeface="Times New Roman" panose="02020603050405020304" pitchFamily="18" charset="0"/>
              </a:rPr>
              <a:t>Посмотрите видео-фрагмент урока математики. </a:t>
            </a:r>
          </a:p>
          <a:p>
            <a:endParaRPr lang="ru-RU" sz="4000" b="1" dirty="0">
              <a:latin typeface="Times New Roman" panose="02020603050405020304" pitchFamily="18" charset="0"/>
              <a:ea typeface="Times New Roman" panose="02020603050405020304" pitchFamily="18" charset="0"/>
            </a:endParaRPr>
          </a:p>
          <a:p>
            <a:r>
              <a:rPr lang="ru-RU" sz="4000" b="1" dirty="0" smtClean="0">
                <a:latin typeface="Times New Roman" panose="02020603050405020304" pitchFamily="18" charset="0"/>
                <a:ea typeface="Times New Roman" panose="02020603050405020304" pitchFamily="18" charset="0"/>
              </a:rPr>
              <a:t>Обратите внимание на то, </a:t>
            </a:r>
          </a:p>
          <a:p>
            <a:r>
              <a:rPr lang="ru-RU" sz="4000" b="1" dirty="0" smtClean="0">
                <a:latin typeface="Times New Roman" panose="02020603050405020304" pitchFamily="18" charset="0"/>
                <a:ea typeface="Times New Roman" panose="02020603050405020304" pitchFamily="18" charset="0"/>
              </a:rPr>
              <a:t>-</a:t>
            </a:r>
            <a:r>
              <a:rPr lang="ru-RU" sz="4000" b="1" dirty="0" smtClean="0">
                <a:solidFill>
                  <a:srgbClr val="FF0000"/>
                </a:solidFill>
                <a:latin typeface="Times New Roman" panose="02020603050405020304" pitchFamily="18" charset="0"/>
                <a:ea typeface="Times New Roman" panose="02020603050405020304" pitchFamily="18" charset="0"/>
              </a:rPr>
              <a:t>как организована деятельность учащихся, </a:t>
            </a:r>
          </a:p>
          <a:p>
            <a:r>
              <a:rPr lang="ru-RU" sz="4000" b="1" dirty="0" smtClean="0">
                <a:latin typeface="Times New Roman" panose="02020603050405020304" pitchFamily="18" charset="0"/>
                <a:ea typeface="Times New Roman" panose="02020603050405020304" pitchFamily="18" charset="0"/>
              </a:rPr>
              <a:t>-</a:t>
            </a:r>
            <a:r>
              <a:rPr lang="ru-RU" sz="4000" b="1" dirty="0" smtClean="0">
                <a:solidFill>
                  <a:srgbClr val="FF0000"/>
                </a:solidFill>
                <a:latin typeface="Times New Roman" panose="02020603050405020304" pitchFamily="18" charset="0"/>
                <a:ea typeface="Times New Roman" panose="02020603050405020304" pitchFamily="18" charset="0"/>
              </a:rPr>
              <a:t>что находится у них в руках, </a:t>
            </a:r>
          </a:p>
          <a:p>
            <a:r>
              <a:rPr lang="ru-RU" sz="4000" b="1" dirty="0" smtClean="0">
                <a:latin typeface="Times New Roman" panose="02020603050405020304" pitchFamily="18" charset="0"/>
                <a:ea typeface="Times New Roman" panose="02020603050405020304" pitchFamily="18" charset="0"/>
              </a:rPr>
              <a:t>-</a:t>
            </a:r>
            <a:r>
              <a:rPr lang="ru-RU" sz="4000" b="1" dirty="0" smtClean="0">
                <a:solidFill>
                  <a:srgbClr val="FF0000"/>
                </a:solidFill>
                <a:latin typeface="Times New Roman" panose="02020603050405020304" pitchFamily="18" charset="0"/>
                <a:ea typeface="Times New Roman" panose="02020603050405020304" pitchFamily="18" charset="0"/>
              </a:rPr>
              <a:t>как идет диалог, что используют учащиеся, чтобы его продолжить.</a:t>
            </a:r>
            <a:endParaRPr lang="ru-RU" sz="4000" b="1" dirty="0">
              <a:solidFill>
                <a:srgbClr val="FF0000"/>
              </a:solidFill>
            </a:endParaRPr>
          </a:p>
        </p:txBody>
      </p:sp>
    </p:spTree>
    <p:extLst>
      <p:ext uri="{BB962C8B-B14F-4D97-AF65-F5344CB8AC3E}">
        <p14:creationId xmlns:p14="http://schemas.microsoft.com/office/powerpoint/2010/main" val="1410552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003171"/>
          </a:xfrm>
        </p:spPr>
        <p:txBody>
          <a:bodyPr>
            <a:normAutofit/>
          </a:bodyPr>
          <a:lstStyle/>
          <a:p>
            <a:pPr algn="ctr"/>
            <a:r>
              <a:rPr lang="ru-RU" dirty="0" smtClean="0">
                <a:latin typeface="Times New Roman" panose="02020603050405020304" pitchFamily="18" charset="0"/>
                <a:cs typeface="Times New Roman" panose="02020603050405020304" pitchFamily="18" charset="0"/>
              </a:rPr>
              <a:t>Видео фрагмента урока, 4 класс</a:t>
            </a:r>
            <a:br>
              <a:rPr lang="ru-RU" dirty="0" smtClean="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вставить?</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59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174" y="2059533"/>
            <a:ext cx="11612120" cy="707886"/>
          </a:xfrm>
          <a:prstGeom prst="rect">
            <a:avLst/>
          </a:prstGeom>
        </p:spPr>
        <p:txBody>
          <a:bodyPr wrap="square">
            <a:spAutoFit/>
          </a:bodyPr>
          <a:lstStyle/>
          <a:p>
            <a:endParaRPr lang="ru-RU" sz="4000" b="1" dirty="0">
              <a:solidFill>
                <a:srgbClr val="FF0000"/>
              </a:solidFill>
            </a:endParaRPr>
          </a:p>
        </p:txBody>
      </p:sp>
      <p:sp>
        <p:nvSpPr>
          <p:cNvPr id="3" name="Прямоугольник 2"/>
          <p:cNvSpPr/>
          <p:nvPr/>
        </p:nvSpPr>
        <p:spPr>
          <a:xfrm>
            <a:off x="586911" y="2139696"/>
            <a:ext cx="10733362" cy="2031325"/>
          </a:xfrm>
          <a:prstGeom prst="rect">
            <a:avLst/>
          </a:prstGeom>
        </p:spPr>
        <p:txBody>
          <a:bodyPr wrap="square">
            <a:spAutoFit/>
          </a:bodyPr>
          <a:lstStyle/>
          <a:p>
            <a:pPr algn="ctr"/>
            <a:r>
              <a:rPr lang="ru-RU" sz="7200" dirty="0" smtClean="0">
                <a:solidFill>
                  <a:srgbClr val="C00000"/>
                </a:solidFill>
                <a:latin typeface="Times New Roman" panose="02020603050405020304" pitchFamily="18" charset="0"/>
                <a:cs typeface="Times New Roman" panose="02020603050405020304" pitchFamily="18" charset="0"/>
              </a:rPr>
              <a:t>	Задание. </a:t>
            </a:r>
            <a:r>
              <a:rPr lang="ru-RU" sz="7200" dirty="0" smtClean="0">
                <a:latin typeface="Times New Roman" panose="02020603050405020304" pitchFamily="18" charset="0"/>
                <a:cs typeface="Times New Roman" panose="02020603050405020304" pitchFamily="18" charset="0"/>
              </a:rPr>
              <a:t>	</a:t>
            </a:r>
          </a:p>
          <a:p>
            <a:r>
              <a:rPr lang="ru-RU" sz="5400" dirty="0" smtClean="0">
                <a:latin typeface="Times New Roman" panose="02020603050405020304" pitchFamily="18" charset="0"/>
                <a:cs typeface="Times New Roman" panose="02020603050405020304" pitchFamily="18" charset="0"/>
              </a:rPr>
              <a:t>Ответьте, пожалуйста, на вопросы.</a:t>
            </a:r>
            <a:endParaRPr lang="ru-RU" sz="5400" dirty="0"/>
          </a:p>
        </p:txBody>
      </p:sp>
    </p:spTree>
    <p:extLst>
      <p:ext uri="{BB962C8B-B14F-4D97-AF65-F5344CB8AC3E}">
        <p14:creationId xmlns:p14="http://schemas.microsoft.com/office/powerpoint/2010/main" val="2654301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9184" y="585216"/>
            <a:ext cx="11676888" cy="4523816"/>
          </a:xfrm>
        </p:spPr>
        <p:txBody>
          <a:bodyPr>
            <a:normAutofit fontScale="90000"/>
          </a:bodyPr>
          <a:lstStyle/>
          <a:p>
            <a:r>
              <a:rPr lang="ru-RU" dirty="0"/>
              <a:t>	</a:t>
            </a:r>
            <a:r>
              <a:rPr lang="ru-RU" sz="5300" dirty="0">
                <a:latin typeface="Times New Roman" panose="02020603050405020304" pitchFamily="18" charset="0"/>
                <a:cs typeface="Times New Roman" panose="02020603050405020304" pitchFamily="18" charset="0"/>
              </a:rPr>
              <a:t>«Именно в речи…можно ухватить то содержание, которое усвоено учеником: знание формул, правил, понятий, </a:t>
            </a:r>
            <a:r>
              <a:rPr lang="ru-RU" sz="5300" dirty="0" smtClean="0">
                <a:latin typeface="Times New Roman" panose="02020603050405020304" pitchFamily="18" charset="0"/>
                <a:cs typeface="Times New Roman" panose="02020603050405020304" pitchFamily="18" charset="0"/>
              </a:rPr>
              <a:t>структуры </a:t>
            </a:r>
            <a:r>
              <a:rPr lang="ru-RU" sz="5300" dirty="0">
                <a:latin typeface="Times New Roman" panose="02020603050405020304" pitchFamily="18" charset="0"/>
                <a:cs typeface="Times New Roman" panose="02020603050405020304" pitchFamily="18" charset="0"/>
              </a:rPr>
              <a:t>действии с объектами. </a:t>
            </a:r>
            <a:r>
              <a:rPr lang="ru-RU" sz="5300" dirty="0" smtClean="0">
                <a:solidFill>
                  <a:srgbClr val="FF0000"/>
                </a:solidFill>
                <a:latin typeface="Times New Roman" panose="02020603050405020304" pitchFamily="18" charset="0"/>
                <a:cs typeface="Times New Roman" panose="02020603050405020304" pitchFamily="18" charset="0"/>
              </a:rPr>
              <a:t>…</a:t>
            </a:r>
            <a:r>
              <a:rPr lang="ru-RU" sz="5300" dirty="0">
                <a:solidFill>
                  <a:srgbClr val="FF0000"/>
                </a:solidFill>
                <a:latin typeface="Times New Roman" panose="02020603050405020304" pitchFamily="18" charset="0"/>
                <a:cs typeface="Times New Roman" panose="02020603050405020304" pitchFamily="18" charset="0"/>
              </a:rPr>
              <a:t>Чтобы оценить эффективность урока, нужно проверить, что может делать и говорить каждый»</a:t>
            </a:r>
            <a:br>
              <a:rPr lang="ru-RU" sz="5300" dirty="0">
                <a:solidFill>
                  <a:srgbClr val="FF0000"/>
                </a:solidFill>
                <a:latin typeface="Times New Roman" panose="02020603050405020304" pitchFamily="18" charset="0"/>
                <a:cs typeface="Times New Roman" panose="02020603050405020304" pitchFamily="18" charset="0"/>
              </a:rPr>
            </a:br>
            <a:endParaRPr lang="ru-RU" sz="53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291840" y="4688408"/>
            <a:ext cx="8577072" cy="1723549"/>
          </a:xfrm>
          <a:prstGeom prst="rect">
            <a:avLst/>
          </a:prstGeom>
        </p:spPr>
        <p:txBody>
          <a:bodyPr wrap="square">
            <a:spAutoFit/>
          </a:bodyPr>
          <a:lstStyle/>
          <a:p>
            <a:pPr algn="r"/>
            <a:r>
              <a:rPr lang="ru-RU" sz="4400" i="1" dirty="0" err="1" smtClean="0">
                <a:solidFill>
                  <a:prstClr val="black"/>
                </a:solidFill>
                <a:latin typeface="Times New Roman" panose="02020603050405020304" pitchFamily="18" charset="0"/>
                <a:ea typeface="+mj-ea"/>
                <a:cs typeface="Times New Roman" panose="02020603050405020304" pitchFamily="18" charset="0"/>
              </a:rPr>
              <a:t>И.Г.Литвинская</a:t>
            </a:r>
            <a:r>
              <a:rPr lang="ru-RU" sz="4400" i="1" dirty="0" smtClean="0">
                <a:solidFill>
                  <a:prstClr val="black"/>
                </a:solidFill>
                <a:latin typeface="Times New Roman" panose="02020603050405020304" pitchFamily="18" charset="0"/>
                <a:ea typeface="+mj-ea"/>
                <a:cs typeface="Times New Roman" panose="02020603050405020304" pitchFamily="18" charset="0"/>
              </a:rPr>
              <a:t> </a:t>
            </a:r>
          </a:p>
          <a:p>
            <a:pPr algn="r"/>
            <a:r>
              <a:rPr lang="ru-RU" sz="4400" i="1" dirty="0" smtClean="0">
                <a:solidFill>
                  <a:prstClr val="black"/>
                </a:solidFill>
                <a:latin typeface="Times New Roman" panose="02020603050405020304" pitchFamily="18" charset="0"/>
                <a:ea typeface="+mj-ea"/>
                <a:cs typeface="Times New Roman" panose="02020603050405020304" pitchFamily="18" charset="0"/>
              </a:rPr>
              <a:t>«</a:t>
            </a:r>
            <a:r>
              <a:rPr lang="ru-RU" sz="4400" i="1" dirty="0">
                <a:solidFill>
                  <a:prstClr val="black"/>
                </a:solidFill>
                <a:latin typeface="Times New Roman" panose="02020603050405020304" pitchFamily="18" charset="0"/>
                <a:ea typeface="+mj-ea"/>
                <a:cs typeface="Times New Roman" panose="02020603050405020304" pitchFamily="18" charset="0"/>
              </a:rPr>
              <a:t>Как улучшить уроки в школе</a:t>
            </a:r>
            <a:r>
              <a:rPr lang="ru-RU" sz="4400" i="1" dirty="0" smtClean="0">
                <a:solidFill>
                  <a:prstClr val="black"/>
                </a:solidFill>
                <a:latin typeface="Times New Roman" panose="02020603050405020304" pitchFamily="18" charset="0"/>
                <a:ea typeface="+mj-ea"/>
                <a:cs typeface="Times New Roman" panose="02020603050405020304" pitchFamily="18" charset="0"/>
              </a:rPr>
              <a:t>»</a:t>
            </a:r>
            <a:r>
              <a:rPr lang="ru-RU" sz="5300" dirty="0">
                <a:solidFill>
                  <a:prstClr val="black"/>
                </a:solidFill>
                <a:latin typeface="Times New Roman" panose="02020603050405020304" pitchFamily="18" charset="0"/>
                <a:ea typeface="+mj-ea"/>
                <a:cs typeface="Times New Roman" panose="02020603050405020304" pitchFamily="18" charset="0"/>
              </a:rPr>
              <a:t/>
            </a:r>
            <a:br>
              <a:rPr lang="ru-RU" sz="5300" dirty="0">
                <a:solidFill>
                  <a:prstClr val="black"/>
                </a:solidFill>
                <a:latin typeface="Times New Roman" panose="02020603050405020304" pitchFamily="18" charset="0"/>
                <a:ea typeface="+mj-ea"/>
                <a:cs typeface="Times New Roman" panose="02020603050405020304" pitchFamily="18" charset="0"/>
              </a:rPr>
            </a:b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6809" y="530352"/>
            <a:ext cx="10972800" cy="4615392"/>
          </a:xfrm>
        </p:spPr>
        <p:txBody>
          <a:bodyPr>
            <a:noAutofit/>
          </a:bodyPr>
          <a:lstStyle/>
          <a:p>
            <a:pPr algn="just"/>
            <a:r>
              <a:rPr lang="ru-RU" sz="4800" dirty="0" smtClean="0">
                <a:solidFill>
                  <a:srgbClr val="FF0000"/>
                </a:solidFill>
                <a:latin typeface="Times New Roman" panose="02020603050405020304" pitchFamily="18" charset="0"/>
                <a:cs typeface="Times New Roman" panose="02020603050405020304" pitchFamily="18" charset="0"/>
              </a:rPr>
              <a:t>«</a:t>
            </a:r>
            <a:r>
              <a:rPr lang="ru-RU" sz="4800" dirty="0">
                <a:solidFill>
                  <a:srgbClr val="FF0000"/>
                </a:solidFill>
                <a:latin typeface="Times New Roman" panose="02020603050405020304" pitchFamily="18" charset="0"/>
                <a:cs typeface="Times New Roman" panose="02020603050405020304" pitchFamily="18" charset="0"/>
              </a:rPr>
              <a:t>Включить в работу всех учеников </a:t>
            </a:r>
            <a:r>
              <a:rPr lang="ru-RU" sz="4800" dirty="0">
                <a:latin typeface="Times New Roman" panose="02020603050405020304" pitchFamily="18" charset="0"/>
                <a:cs typeface="Times New Roman" panose="02020603050405020304" pitchFamily="18" charset="0"/>
              </a:rPr>
              <a:t>сегодня гораздо сложнее, чем раньше, и без грамотного введения новых, диалоговых форматов работы сделать это очень трудно» </a:t>
            </a:r>
            <a:endParaRPr lang="ru-RU" sz="4000" i="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12064" y="4410748"/>
            <a:ext cx="11201400" cy="1938992"/>
          </a:xfrm>
          <a:prstGeom prst="rect">
            <a:avLst/>
          </a:prstGeom>
        </p:spPr>
        <p:txBody>
          <a:bodyPr wrap="square">
            <a:spAutoFit/>
          </a:bodyPr>
          <a:lstStyle/>
          <a:p>
            <a:pPr algn="r"/>
            <a:r>
              <a:rPr lang="ru-RU" sz="4000" i="1" dirty="0" err="1" smtClean="0">
                <a:latin typeface="Times New Roman" panose="02020603050405020304" pitchFamily="18" charset="0"/>
                <a:cs typeface="Times New Roman" panose="02020603050405020304" pitchFamily="18" charset="0"/>
              </a:rPr>
              <a:t>И.Г.Литвинская</a:t>
            </a:r>
            <a:r>
              <a:rPr lang="ru-RU" sz="4000" i="1" dirty="0" smtClean="0">
                <a:latin typeface="Times New Roman" panose="02020603050405020304" pitchFamily="18" charset="0"/>
                <a:cs typeface="Times New Roman" panose="02020603050405020304" pitchFamily="18" charset="0"/>
              </a:rPr>
              <a:t> </a:t>
            </a:r>
            <a:r>
              <a:rPr lang="ru-RU" sz="4000" i="1" dirty="0">
                <a:latin typeface="Times New Roman" panose="02020603050405020304" pitchFamily="18" charset="0"/>
                <a:cs typeface="Times New Roman" panose="02020603050405020304" pitchFamily="18" charset="0"/>
              </a:rPr>
              <a:t/>
            </a:r>
            <a:br>
              <a:rPr lang="ru-RU" sz="4000" i="1" dirty="0">
                <a:latin typeface="Times New Roman" panose="02020603050405020304" pitchFamily="18" charset="0"/>
                <a:cs typeface="Times New Roman" panose="02020603050405020304" pitchFamily="18" charset="0"/>
              </a:rPr>
            </a:br>
            <a:r>
              <a:rPr lang="ru-RU" sz="4000" i="1" dirty="0">
                <a:latin typeface="Times New Roman" panose="02020603050405020304" pitchFamily="18" charset="0"/>
                <a:cs typeface="Times New Roman" panose="02020603050405020304" pitchFamily="18" charset="0"/>
              </a:rPr>
              <a:t>«Включить каждого </a:t>
            </a:r>
            <a:r>
              <a:rPr lang="ru-RU" sz="4000" i="1" dirty="0" smtClean="0">
                <a:latin typeface="Times New Roman" panose="02020603050405020304" pitchFamily="18" charset="0"/>
                <a:cs typeface="Times New Roman" panose="02020603050405020304" pitchFamily="18" charset="0"/>
              </a:rPr>
              <a:t>ученика в </a:t>
            </a:r>
            <a:r>
              <a:rPr lang="ru-RU" sz="4000" i="1" dirty="0">
                <a:latin typeface="Times New Roman" panose="02020603050405020304" pitchFamily="18" charset="0"/>
                <a:cs typeface="Times New Roman" panose="02020603050405020304" pitchFamily="18" charset="0"/>
              </a:rPr>
              <a:t>работу на уроке</a:t>
            </a:r>
            <a:r>
              <a:rPr lang="ru-RU" sz="4000" i="1" dirty="0" smtClean="0">
                <a:latin typeface="Times New Roman" panose="02020603050405020304" pitchFamily="18" charset="0"/>
                <a:cs typeface="Times New Roman" panose="02020603050405020304" pitchFamily="18" charset="0"/>
              </a:rPr>
              <a:t>»</a:t>
            </a:r>
            <a:r>
              <a:rPr lang="ru-RU" sz="4000" i="1" dirty="0">
                <a:latin typeface="Times New Roman" panose="02020603050405020304" pitchFamily="18" charset="0"/>
                <a:cs typeface="Times New Roman" panose="02020603050405020304" pitchFamily="18" charset="0"/>
              </a:rPr>
              <a:t/>
            </a:r>
            <a:br>
              <a:rPr lang="ru-RU" sz="4000" i="1" dirty="0">
                <a:latin typeface="Times New Roman" panose="02020603050405020304" pitchFamily="18" charset="0"/>
                <a:cs typeface="Times New Roman" panose="02020603050405020304" pitchFamily="18" charset="0"/>
              </a:rPr>
            </a:br>
            <a:endParaRPr lang="ru-RU"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1085</Words>
  <Application>Microsoft Office PowerPoint</Application>
  <PresentationFormat>Широкоэкранный</PresentationFormat>
  <Paragraphs>293</Paragraphs>
  <Slides>27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Calibri</vt:lpstr>
      <vt:lpstr>Calibri Light</vt:lpstr>
      <vt:lpstr>GothamPro</vt:lpstr>
      <vt:lpstr>Times New Roman</vt:lpstr>
      <vt:lpstr>Тема Office</vt:lpstr>
      <vt:lpstr>   «Инициализация  учебных действий учащихся  на уроке» </vt:lpstr>
      <vt:lpstr>Презентация PowerPoint</vt:lpstr>
      <vt:lpstr>«Инициализация  учебных действий учащихся  на уроке»</vt:lpstr>
      <vt:lpstr>Презентация PowerPoint</vt:lpstr>
      <vt:lpstr>Презентация PowerPoint</vt:lpstr>
      <vt:lpstr>Видео фрагмента урока, 4 класс  вставить?</vt:lpstr>
      <vt:lpstr>Презентация PowerPoint</vt:lpstr>
      <vt:lpstr> «Именно в речи…можно ухватить то содержание, которое усвоено учеником: знание формул, правил, понятий, структуры действии с объектами. …Чтобы оценить эффективность урока, нужно проверить, что может делать и говорить каждый» </vt:lpstr>
      <vt:lpstr>«Включить в работу всех учеников сегодня гораздо сложнее, чем раньше, и без грамотного введения новых, диалоговых форматов работы сделать это очень трудно» </vt:lpstr>
      <vt:lpstr>Презентация PowerPoint</vt:lpstr>
      <vt:lpstr> Задание: запишите выделенную фразу  на желтом листке бумаги. (Клише́ (фр. Cliché) )            Речевое клише — стандартные образцы словоупотребления, типовые схемы словосочетаний и синтаксических конструкций, а также общие модели речевого поведения в конкретных ситуациях (Википедия)    Клише – шаблонная фраза, ходячее выражение, речевой штамп (Словарь русского языка. С.И.Ожегов)   Клише – это помощник составляющего и читающего документ… </vt:lpstr>
      <vt:lpstr> «Обеспечение роста числа детей, включенных в урок на разных этапах - задача реально достижимая. Это можно осуществить через планирование и организацию урока  на основе принципа включенности каждого ребенка во все этапы усвоения, реализуемые на уроке, а также через использование речевой работы каждого ребенка в специально организованных диалогах» </vt:lpstr>
      <vt:lpstr> Задание: отгадайте название методики, которую я использовала при организации деятельности учащихся, продемонстрированной  в видео-фрагменте урока.</vt:lpstr>
      <vt:lpstr>Презентация PowerPoint</vt:lpstr>
      <vt:lpstr>Презентация PowerPoint</vt:lpstr>
      <vt:lpstr>Презентация PowerPoint</vt:lpstr>
      <vt:lpstr>1.Получи карточку. 2.Продиктуй напарнику первый вопрос  (задание)своей карточки. 3.Выслушай ответ напарника. 4.Сверь ответ по своей карточке. 5.Если ответ правильный, то продиктуй второй вопрос. Если ответ не правильный, предложи товарищу еще раз ответить на вопрос. Если напарник ошибся несколько раз, скажи ему правильный ответ, а затем переходи к следующему вопросу. 6.Когда проработаешь все вопросы своей карточки, поменяйся  с напарником ролями.     7.Выслушай вопросы напарника, ответь на них. Когда все вопросы продиктованы, закончи работу и поменяй напарника (если запланирована работа пар сменного состава).                  </vt:lpstr>
      <vt:lpstr>Специальные карточки</vt:lpstr>
      <vt:lpstr> Задание: возьмите желтый листок бумаги с терминами мастер-класса, составьте побудительное предложение для диалога.  (!!!При диалоге в ответе=действии вы должны услышать повествовательное предложение, в котором будут термины этой желтой карточки) </vt:lpstr>
      <vt:lpstr>Презентация PowerPoint</vt:lpstr>
      <vt:lpstr>-прошу повернуться к друг другу для работы в паре; -одному, из сидящих в паре, взять желтый листок, повернуть его словами к себе, прочитать побудительное предложение, обращаясь к соседу; -сосед, не глядя в Ваш листок-карточку, должен назвать слова с Вашего листка-карточки, то есть выполнить действие; -если он справился с Вашим заданием-похвалите, если нет-попросите подумать и еще раз ответить. </vt:lpstr>
      <vt:lpstr>-прошу положить на стол желтую карточку, а соседа, который был без карточки-взять зеленую карточку; -прочитать побудительное предложение, обращаясь к соседу; -сосед, не глядя в Ваш листок-карточку, должен назвать слова с Вашего листка-карточки, то есть выполнить действие; -если он справился с Вашим заданием-похвалите, если нет-попросите подумать и еще раз ответить. </vt:lpstr>
      <vt:lpstr>Презентация PowerPoint</vt:lpstr>
      <vt:lpstr>Задание.  Назовите цель учителя на уроке  при организации учащихся,  используя методику взаимотренажа.</vt:lpstr>
      <vt:lpstr> </vt:lpstr>
      <vt:lpstr> Задание. Назовите мою цель, поставленную перед проведением мастер-класса!</vt:lpstr>
      <vt:lpstr>Спасибо!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«Инструментарий  для формирования предметных и метапредметных образовательных результатов» </dc:title>
  <dc:creator>роман кадацкий</dc:creator>
  <cp:lastModifiedBy>роман кадацкий</cp:lastModifiedBy>
  <cp:revision>53</cp:revision>
  <dcterms:created xsi:type="dcterms:W3CDTF">2023-11-08T17:30:23Z</dcterms:created>
  <dcterms:modified xsi:type="dcterms:W3CDTF">2023-12-01T16:04:48Z</dcterms:modified>
</cp:coreProperties>
</file>