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258" r:id="rId5"/>
    <p:sldId id="278" r:id="rId6"/>
    <p:sldId id="279" r:id="rId7"/>
    <p:sldId id="259" r:id="rId8"/>
    <p:sldId id="260" r:id="rId9"/>
    <p:sldId id="261" r:id="rId10"/>
    <p:sldId id="281" r:id="rId11"/>
    <p:sldId id="280" r:id="rId12"/>
    <p:sldId id="282" r:id="rId13"/>
    <p:sldId id="283" r:id="rId14"/>
    <p:sldId id="284" r:id="rId15"/>
    <p:sldId id="274" r:id="rId16"/>
    <p:sldId id="286" r:id="rId17"/>
    <p:sldId id="285" r:id="rId18"/>
    <p:sldId id="27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67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56C7C-4E01-43C0-A2C0-7D82EA8ADE5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25D3A-0575-4C8F-8B22-28B049704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923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25D3A-0575-4C8F-8B22-28B049704C9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468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225C-F64F-45C2-B140-D8C5139D6F57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EFFA-C646-4331-A8D0-7A3699E78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06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225C-F64F-45C2-B140-D8C5139D6F57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EFFA-C646-4331-A8D0-7A3699E78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62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225C-F64F-45C2-B140-D8C5139D6F57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EFFA-C646-4331-A8D0-7A3699E78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781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B7DE-518E-4300-85E4-95A913A62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3DA5-E492-4A80-9F51-8A989EEFE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4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B7DE-518E-4300-85E4-95A913A62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3DA5-E492-4A80-9F51-8A989EEFE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6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5" y="4406900"/>
            <a:ext cx="10363200" cy="1362075"/>
          </a:xfrm>
        </p:spPr>
        <p:txBody>
          <a:bodyPr anchor="t"/>
          <a:lstStyle>
            <a:lvl1pPr algn="l">
              <a:defRPr sz="479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5" y="2906714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1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2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4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56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7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8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99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13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B7DE-518E-4300-85E4-95A913A62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3DA5-E492-4A80-9F51-8A989EEFE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6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1" y="1600200"/>
            <a:ext cx="7211484" cy="4527550"/>
          </a:xfrm>
        </p:spPr>
        <p:txBody>
          <a:bodyPr/>
          <a:lstStyle>
            <a:lvl1pPr>
              <a:defRPr sz="3299"/>
            </a:lvl1pPr>
            <a:lvl2pPr>
              <a:defRPr sz="2899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7484" y="1600200"/>
            <a:ext cx="7213600" cy="4527550"/>
          </a:xfrm>
        </p:spPr>
        <p:txBody>
          <a:bodyPr/>
          <a:lstStyle>
            <a:lvl1pPr>
              <a:defRPr sz="3299"/>
            </a:lvl1pPr>
            <a:lvl2pPr>
              <a:defRPr sz="2899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B7DE-518E-4300-85E4-95A913A62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3DA5-E492-4A80-9F51-8A989EEFE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9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42" indent="0">
              <a:buNone/>
              <a:defRPr sz="2400" b="1"/>
            </a:lvl2pPr>
            <a:lvl3pPr marL="1088284" indent="0">
              <a:buNone/>
              <a:defRPr sz="2100" b="1"/>
            </a:lvl3pPr>
            <a:lvl4pPr marL="1632426" indent="0">
              <a:buNone/>
              <a:defRPr sz="1900" b="1"/>
            </a:lvl4pPr>
            <a:lvl5pPr marL="2176569" indent="0">
              <a:buNone/>
              <a:defRPr sz="1900" b="1"/>
            </a:lvl5pPr>
            <a:lvl6pPr marL="2720710" indent="0">
              <a:buNone/>
              <a:defRPr sz="1900" b="1"/>
            </a:lvl6pPr>
            <a:lvl7pPr marL="3264852" indent="0">
              <a:buNone/>
              <a:defRPr sz="1900" b="1"/>
            </a:lvl7pPr>
            <a:lvl8pPr marL="3808994" indent="0">
              <a:buNone/>
              <a:defRPr sz="1900" b="1"/>
            </a:lvl8pPr>
            <a:lvl9pPr marL="4353136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899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42" indent="0">
              <a:buNone/>
              <a:defRPr sz="2400" b="1"/>
            </a:lvl2pPr>
            <a:lvl3pPr marL="1088284" indent="0">
              <a:buNone/>
              <a:defRPr sz="2100" b="1"/>
            </a:lvl3pPr>
            <a:lvl4pPr marL="1632426" indent="0">
              <a:buNone/>
              <a:defRPr sz="1900" b="1"/>
            </a:lvl4pPr>
            <a:lvl5pPr marL="2176569" indent="0">
              <a:buNone/>
              <a:defRPr sz="1900" b="1"/>
            </a:lvl5pPr>
            <a:lvl6pPr marL="2720710" indent="0">
              <a:buNone/>
              <a:defRPr sz="1900" b="1"/>
            </a:lvl6pPr>
            <a:lvl7pPr marL="3264852" indent="0">
              <a:buNone/>
              <a:defRPr sz="1900" b="1"/>
            </a:lvl7pPr>
            <a:lvl8pPr marL="3808994" indent="0">
              <a:buNone/>
              <a:defRPr sz="1900" b="1"/>
            </a:lvl8pPr>
            <a:lvl9pPr marL="4353136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389033" cy="3951288"/>
          </a:xfrm>
        </p:spPr>
        <p:txBody>
          <a:bodyPr/>
          <a:lstStyle>
            <a:lvl1pPr>
              <a:defRPr sz="2899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B7DE-518E-4300-85E4-95A913A62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3DA5-E492-4A80-9F51-8A989EEFE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9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B7DE-518E-4300-85E4-95A913A62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3DA5-E492-4A80-9F51-8A989EEFE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3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B7DE-518E-4300-85E4-95A913A62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3DA5-E492-4A80-9F51-8A989EEFE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4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3"/>
          </a:xfrm>
        </p:spPr>
        <p:txBody>
          <a:bodyPr/>
          <a:lstStyle>
            <a:lvl1pPr>
              <a:defRPr sz="3799"/>
            </a:lvl1pPr>
            <a:lvl2pPr>
              <a:defRPr sz="3299"/>
            </a:lvl2pPr>
            <a:lvl3pPr>
              <a:defRPr sz="28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4142" indent="0">
              <a:buNone/>
              <a:defRPr sz="1400"/>
            </a:lvl2pPr>
            <a:lvl3pPr marL="1088284" indent="0">
              <a:buNone/>
              <a:defRPr sz="1200"/>
            </a:lvl3pPr>
            <a:lvl4pPr marL="1632426" indent="0">
              <a:buNone/>
              <a:defRPr sz="1100"/>
            </a:lvl4pPr>
            <a:lvl5pPr marL="2176569" indent="0">
              <a:buNone/>
              <a:defRPr sz="1100"/>
            </a:lvl5pPr>
            <a:lvl6pPr marL="2720710" indent="0">
              <a:buNone/>
              <a:defRPr sz="1100"/>
            </a:lvl6pPr>
            <a:lvl7pPr marL="3264852" indent="0">
              <a:buNone/>
              <a:defRPr sz="1100"/>
            </a:lvl7pPr>
            <a:lvl8pPr marL="3808994" indent="0">
              <a:buNone/>
              <a:defRPr sz="1100"/>
            </a:lvl8pPr>
            <a:lvl9pPr marL="435313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B7DE-518E-4300-85E4-95A913A62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3DA5-E492-4A80-9F51-8A989EEFE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39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225C-F64F-45C2-B140-D8C5139D6F57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EFFA-C646-4331-A8D0-7A3699E78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543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799"/>
            </a:lvl1pPr>
            <a:lvl2pPr marL="544142" indent="0">
              <a:buNone/>
              <a:defRPr sz="3299"/>
            </a:lvl2pPr>
            <a:lvl3pPr marL="1088284" indent="0">
              <a:buNone/>
              <a:defRPr sz="2899"/>
            </a:lvl3pPr>
            <a:lvl4pPr marL="1632426" indent="0">
              <a:buNone/>
              <a:defRPr sz="2400"/>
            </a:lvl4pPr>
            <a:lvl5pPr marL="2176569" indent="0">
              <a:buNone/>
              <a:defRPr sz="2400"/>
            </a:lvl5pPr>
            <a:lvl6pPr marL="2720710" indent="0">
              <a:buNone/>
              <a:defRPr sz="2400"/>
            </a:lvl6pPr>
            <a:lvl7pPr marL="3264852" indent="0">
              <a:buNone/>
              <a:defRPr sz="2400"/>
            </a:lvl7pPr>
            <a:lvl8pPr marL="3808994" indent="0">
              <a:buNone/>
              <a:defRPr sz="2400"/>
            </a:lvl8pPr>
            <a:lvl9pPr marL="4353136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700"/>
            </a:lvl1pPr>
            <a:lvl2pPr marL="544142" indent="0">
              <a:buNone/>
              <a:defRPr sz="1400"/>
            </a:lvl2pPr>
            <a:lvl3pPr marL="1088284" indent="0">
              <a:buNone/>
              <a:defRPr sz="1200"/>
            </a:lvl3pPr>
            <a:lvl4pPr marL="1632426" indent="0">
              <a:buNone/>
              <a:defRPr sz="1100"/>
            </a:lvl4pPr>
            <a:lvl5pPr marL="2176569" indent="0">
              <a:buNone/>
              <a:defRPr sz="1100"/>
            </a:lvl5pPr>
            <a:lvl6pPr marL="2720710" indent="0">
              <a:buNone/>
              <a:defRPr sz="1100"/>
            </a:lvl6pPr>
            <a:lvl7pPr marL="3264852" indent="0">
              <a:buNone/>
              <a:defRPr sz="1100"/>
            </a:lvl7pPr>
            <a:lvl8pPr marL="3808994" indent="0">
              <a:buNone/>
              <a:defRPr sz="1100"/>
            </a:lvl8pPr>
            <a:lvl9pPr marL="435313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B7DE-518E-4300-85E4-95A913A62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3DA5-E492-4A80-9F51-8A989EEFE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0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B7DE-518E-4300-85E4-95A913A62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3DA5-E492-4A80-9F51-8A989EEFE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3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1" y="274639"/>
            <a:ext cx="3655484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B7DE-518E-4300-85E4-95A913A62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3DA5-E492-4A80-9F51-8A989EEFE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60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225C-F64F-45C2-B140-D8C5139D6F57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EFFA-C646-4331-A8D0-7A3699E78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70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225C-F64F-45C2-B140-D8C5139D6F57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EFFA-C646-4331-A8D0-7A3699E78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784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225C-F64F-45C2-B140-D8C5139D6F57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EFFA-C646-4331-A8D0-7A3699E78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92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225C-F64F-45C2-B140-D8C5139D6F57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EFFA-C646-4331-A8D0-7A3699E78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32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225C-F64F-45C2-B140-D8C5139D6F57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EFFA-C646-4331-A8D0-7A3699E78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164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225C-F64F-45C2-B140-D8C5139D6F57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EFFA-C646-4331-A8D0-7A3699E78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2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225C-F64F-45C2-B140-D8C5139D6F57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EFFA-C646-4331-A8D0-7A3699E78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88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1225C-F64F-45C2-B140-D8C5139D6F57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BEFFA-C646-4331-A8D0-7A3699E78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56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BB7DE-518E-4300-85E4-95A913A62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F3DA5-E492-4A80-9F51-8A989EEFE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Рамка 6"/>
          <p:cNvSpPr/>
          <p:nvPr userDrawn="1"/>
        </p:nvSpPr>
        <p:spPr>
          <a:xfrm>
            <a:off x="2" y="2733"/>
            <a:ext cx="12192000" cy="6852536"/>
          </a:xfrm>
          <a:prstGeom prst="frame">
            <a:avLst>
              <a:gd name="adj1" fmla="val 2156"/>
            </a:avLst>
          </a:prstGeom>
          <a:solidFill>
            <a:srgbClr val="3BCC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545" tIns="64773" rIns="129545" bIns="64773" rtlCol="0" anchor="ctr"/>
          <a:lstStyle>
            <a:defPPr>
              <a:defRPr lang="ru-RU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28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1088284" rtl="0" eaLnBrk="1" latinLnBrk="0" hangingPunct="1">
        <a:spcBef>
          <a:spcPct val="0"/>
        </a:spcBef>
        <a:buNone/>
        <a:defRPr sz="51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06" indent="-408106" algn="l" defTabSz="1088284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231" indent="-340089" algn="l" defTabSz="1088284" rtl="0" eaLnBrk="1" latinLnBrk="0" hangingPunct="1">
        <a:spcBef>
          <a:spcPct val="20000"/>
        </a:spcBef>
        <a:buFont typeface="Arial" pitchFamily="34" charset="0"/>
        <a:buChar char="–"/>
        <a:defRPr sz="3299" kern="1200">
          <a:solidFill>
            <a:schemeClr val="tx1"/>
          </a:solidFill>
          <a:latin typeface="+mn-lt"/>
          <a:ea typeface="+mn-ea"/>
          <a:cs typeface="+mn-cs"/>
        </a:defRPr>
      </a:lvl2pPr>
      <a:lvl3pPr marL="1360355" indent="-272071" algn="l" defTabSz="1088284" rtl="0" eaLnBrk="1" latinLnBrk="0" hangingPunct="1">
        <a:spcBef>
          <a:spcPct val="20000"/>
        </a:spcBef>
        <a:buFont typeface="Arial" pitchFamily="34" charset="0"/>
        <a:buChar char="•"/>
        <a:defRPr sz="289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97" indent="-272071" algn="l" defTabSz="108828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639" indent="-272071" algn="l" defTabSz="108828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781" indent="-272071" algn="l" defTabSz="10882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923" indent="-272071" algn="l" defTabSz="10882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066" indent="-272071" algn="l" defTabSz="10882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207" indent="-272071" algn="l" defTabSz="10882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42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84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26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569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10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852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994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136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350984"/>
            <a:ext cx="12192000" cy="720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40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Морские рыбы треска сельдь камбала Акула окунь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894"/>
            <a:ext cx="12192000" cy="688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098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2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Ёрш Щука Карась Окунь Сом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703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ыбы бывают речные и морские 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" t="46281" b="7254"/>
          <a:stretch/>
        </p:blipFill>
        <p:spPr bwMode="auto">
          <a:xfrm>
            <a:off x="1" y="73958"/>
            <a:ext cx="12192000" cy="678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446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10952660" y="357166"/>
            <a:ext cx="857058" cy="571504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284"/>
            <a:endParaRPr lang="ru-RU" sz="21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3" name="Группа 2"/>
          <p:cNvGrpSpPr/>
          <p:nvPr/>
        </p:nvGrpSpPr>
        <p:grpSpPr>
          <a:xfrm>
            <a:off x="310861" y="997110"/>
            <a:ext cx="3713916" cy="1285884"/>
            <a:chOff x="5070517" y="-1585396"/>
            <a:chExt cx="3456384" cy="3648402"/>
          </a:xfrm>
        </p:grpSpPr>
        <p:sp>
          <p:nvSpPr>
            <p:cNvPr id="14" name="Облако 13"/>
            <p:cNvSpPr/>
            <p:nvPr/>
          </p:nvSpPr>
          <p:spPr>
            <a:xfrm>
              <a:off x="5070517" y="-1585396"/>
              <a:ext cx="3456384" cy="3648402"/>
            </a:xfrm>
            <a:prstGeom prst="cloud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4"/>
              <a:endParaRPr lang="ru-RU" sz="21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55513" y="-619620"/>
              <a:ext cx="2886391" cy="1658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284"/>
              <a:r>
                <a:rPr lang="ru-RU" sz="3199" b="1" dirty="0">
                  <a:solidFill>
                    <a:prstClr val="black"/>
                  </a:solidFill>
                  <a:latin typeface="Comic Sans MS" pitchFamily="66" charset="0"/>
                </a:rPr>
                <a:t>РЕЧНЫЕ</a:t>
              </a:r>
            </a:p>
          </p:txBody>
        </p:sp>
      </p:grpSp>
      <p:grpSp>
        <p:nvGrpSpPr>
          <p:cNvPr id="18" name="Группа 2"/>
          <p:cNvGrpSpPr/>
          <p:nvPr/>
        </p:nvGrpSpPr>
        <p:grpSpPr>
          <a:xfrm>
            <a:off x="4167621" y="997110"/>
            <a:ext cx="4232102" cy="1357322"/>
            <a:chOff x="5004048" y="44622"/>
            <a:chExt cx="3456384" cy="3648402"/>
          </a:xfrm>
        </p:grpSpPr>
        <p:sp>
          <p:nvSpPr>
            <p:cNvPr id="19" name="Облако 18"/>
            <p:cNvSpPr/>
            <p:nvPr/>
          </p:nvSpPr>
          <p:spPr>
            <a:xfrm>
              <a:off x="5004048" y="44622"/>
              <a:ext cx="3456384" cy="3648402"/>
            </a:xfrm>
            <a:prstGeom prst="cloud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4"/>
              <a:endParaRPr lang="ru-RU" sz="21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89044" y="803583"/>
              <a:ext cx="2886391" cy="1571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284"/>
              <a:r>
                <a:rPr lang="ru-RU" sz="3199" b="1" dirty="0">
                  <a:solidFill>
                    <a:prstClr val="black"/>
                  </a:solidFill>
                  <a:latin typeface="Comic Sans MS" pitchFamily="66" charset="0"/>
                </a:rPr>
                <a:t>АКВАРИУМНЫЕ</a:t>
              </a:r>
            </a:p>
          </p:txBody>
        </p:sp>
      </p:grpSp>
      <p:grpSp>
        <p:nvGrpSpPr>
          <p:cNvPr id="21" name="Группа 2"/>
          <p:cNvGrpSpPr/>
          <p:nvPr/>
        </p:nvGrpSpPr>
        <p:grpSpPr>
          <a:xfrm>
            <a:off x="8543706" y="928670"/>
            <a:ext cx="3281393" cy="1425762"/>
            <a:chOff x="5470373" y="44622"/>
            <a:chExt cx="2992754" cy="3648402"/>
          </a:xfrm>
        </p:grpSpPr>
        <p:sp>
          <p:nvSpPr>
            <p:cNvPr id="22" name="Облако 21"/>
            <p:cNvSpPr/>
            <p:nvPr/>
          </p:nvSpPr>
          <p:spPr>
            <a:xfrm>
              <a:off x="5470373" y="44622"/>
              <a:ext cx="2990059" cy="3648402"/>
            </a:xfrm>
            <a:prstGeom prst="cloud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84"/>
              <a:endParaRPr lang="ru-RU" sz="21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76736" y="824176"/>
              <a:ext cx="2886391" cy="1496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284"/>
              <a:r>
                <a:rPr lang="ru-RU" sz="3199" b="1" dirty="0">
                  <a:solidFill>
                    <a:prstClr val="black"/>
                  </a:solidFill>
                  <a:latin typeface="Comic Sans MS" pitchFamily="66" charset="0"/>
                </a:rPr>
                <a:t>МОРСКИЕ</a:t>
              </a:r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644" y="3286125"/>
            <a:ext cx="3713916" cy="293976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40" y="3286125"/>
            <a:ext cx="3856759" cy="293976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620" y="3286124"/>
            <a:ext cx="3999602" cy="293976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338045" y="181360"/>
            <a:ext cx="9077435" cy="769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088284"/>
            <a:r>
              <a:rPr lang="ru-RU" sz="4399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Рыбы делятся на три группы: </a:t>
            </a:r>
          </a:p>
        </p:txBody>
      </p:sp>
    </p:spTree>
    <p:extLst>
      <p:ext uri="{BB962C8B-B14F-4D97-AF65-F5344CB8AC3E}">
        <p14:creationId xmlns:p14="http://schemas.microsoft.com/office/powerpoint/2010/main" val="301061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4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Проверь себя   Кто такие рыбы?  На какие группы делятся рыбы?  Каких рыб вы запомнили?   19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874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525126" y="429298"/>
            <a:ext cx="5428031" cy="6213668"/>
          </a:xfrm>
          <a:prstGeom prst="foldedCorner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284"/>
            <a:endParaRPr lang="ru-RU" sz="2100" dirty="0">
              <a:solidFill>
                <a:srgbClr val="C0504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126" y="405364"/>
            <a:ext cx="4854692" cy="10769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088284"/>
            <a:r>
              <a:rPr lang="ru-RU" sz="3199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Повторим строение рыбы</a:t>
            </a:r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11153414" y="357510"/>
            <a:ext cx="719913" cy="863896"/>
          </a:xfrm>
          <a:prstGeom prst="mathMultiply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284"/>
            <a:endParaRPr lang="ru-RU" sz="21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4" descr="http://img0.liveinternet.ru/images/attach/c/11/115/600/115600048_1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48866" y="1820039"/>
            <a:ext cx="6381451" cy="501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56607" y="1572042"/>
            <a:ext cx="3599567" cy="5965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284"/>
            <a:r>
              <a:rPr lang="ru-RU" sz="3199" b="1" dirty="0">
                <a:solidFill>
                  <a:prstClr val="black"/>
                </a:solidFill>
                <a:latin typeface="Comic Sans MS" pitchFamily="66" charset="0"/>
              </a:rPr>
              <a:t>голова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56606" y="2349130"/>
            <a:ext cx="3599567" cy="935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284"/>
            <a:r>
              <a:rPr lang="ru-RU" sz="3199" b="1" dirty="0">
                <a:solidFill>
                  <a:prstClr val="black"/>
                </a:solidFill>
                <a:latin typeface="Comic Sans MS" pitchFamily="66" charset="0"/>
              </a:rPr>
              <a:t>жаберная крышка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56606" y="3500992"/>
            <a:ext cx="3599567" cy="5416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284"/>
            <a:r>
              <a:rPr lang="ru-RU" sz="3199" b="1" dirty="0">
                <a:solidFill>
                  <a:prstClr val="black"/>
                </a:solidFill>
                <a:latin typeface="Comic Sans MS" pitchFamily="66" charset="0"/>
              </a:rPr>
              <a:t>туловище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56606" y="4245981"/>
            <a:ext cx="3599567" cy="5508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284"/>
            <a:r>
              <a:rPr lang="ru-RU" sz="3199" b="1" dirty="0">
                <a:solidFill>
                  <a:prstClr val="black"/>
                </a:solidFill>
                <a:latin typeface="Comic Sans MS" pitchFamily="66" charset="0"/>
              </a:rPr>
              <a:t>хвост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56606" y="5036745"/>
            <a:ext cx="3599567" cy="623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284"/>
            <a:r>
              <a:rPr lang="ru-RU" sz="3199" b="1" dirty="0">
                <a:solidFill>
                  <a:prstClr val="black"/>
                </a:solidFill>
                <a:latin typeface="Comic Sans MS" pitchFamily="66" charset="0"/>
              </a:rPr>
              <a:t>плавники</a:t>
            </a:r>
          </a:p>
        </p:txBody>
      </p:sp>
      <p:sp>
        <p:nvSpPr>
          <p:cNvPr id="11" name="Выноска-облако 10"/>
          <p:cNvSpPr/>
          <p:nvPr/>
        </p:nvSpPr>
        <p:spPr>
          <a:xfrm>
            <a:off x="6096000" y="215034"/>
            <a:ext cx="4285288" cy="2142644"/>
          </a:xfrm>
          <a:prstGeom prst="cloudCallout">
            <a:avLst>
              <a:gd name="adj1" fmla="val 16746"/>
              <a:gd name="adj2" fmla="val 86787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088284"/>
            <a:r>
              <a:rPr lang="ru-RU" sz="3599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Спасибо, дети за урок.</a:t>
            </a:r>
          </a:p>
        </p:txBody>
      </p:sp>
    </p:spTree>
    <p:extLst>
      <p:ext uri="{BB962C8B-B14F-4D97-AF65-F5344CB8AC3E}">
        <p14:creationId xmlns:p14="http://schemas.microsoft.com/office/powerpoint/2010/main" val="397566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лаваю под мостиком  И виляю хвостиком.  По земле не хожу,  Рот есть, да не говорю,  Глаза есть — не мигаю,  Крылья есть — не летаю .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21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то такие рыбы?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558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1" y="1425388"/>
            <a:ext cx="3837259" cy="46441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" r="50547"/>
          <a:stretch/>
        </p:blipFill>
        <p:spPr>
          <a:xfrm>
            <a:off x="4625788" y="1553427"/>
            <a:ext cx="3346915" cy="45161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753" y="1553427"/>
            <a:ext cx="3200400" cy="451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53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47324"/>
            <a:ext cx="11887200" cy="6810675"/>
            <a:chOff x="312643" y="468222"/>
            <a:chExt cx="11887200" cy="6810675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2643" y="468222"/>
              <a:ext cx="11887200" cy="681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960762" y="1927418"/>
              <a:ext cx="1571636" cy="500066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44251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88502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32753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177004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721254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265505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809756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354007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8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mic Sans MS" pitchFamily="66" charset="0"/>
                  <a:ea typeface="+mn-ea"/>
                  <a:cs typeface="+mn-cs"/>
                </a:rPr>
                <a:t>ГОЛОВА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960762" y="5720219"/>
              <a:ext cx="3371836" cy="64807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44251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88502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32753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177004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721254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265505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809756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354007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8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mic Sans MS" pitchFamily="66" charset="0"/>
                  <a:ea typeface="+mn-ea"/>
                  <a:cs typeface="+mn-cs"/>
                </a:rPr>
                <a:t>ЖАБЕРНАЯ КРЫШКА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946790" y="1151579"/>
              <a:ext cx="1571636" cy="500066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44251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88502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32753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177004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721254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265505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809756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354007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8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mic Sans MS" pitchFamily="66" charset="0"/>
                  <a:ea typeface="+mn-ea"/>
                  <a:cs typeface="+mn-cs"/>
                </a:rPr>
                <a:t>ХВОСТ 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957475" y="904405"/>
              <a:ext cx="2211267" cy="500066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44251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88502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32753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177004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721254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265505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809756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354007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8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mic Sans MS" pitchFamily="66" charset="0"/>
                  <a:ea typeface="+mn-ea"/>
                  <a:cs typeface="+mn-cs"/>
                </a:rPr>
                <a:t>ТУЛОВИЩЕ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751390" y="5878066"/>
              <a:ext cx="2232248" cy="500066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44251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88502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32753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177004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721254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265505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809756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354007" algn="l" defTabSz="1088502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8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mic Sans MS" pitchFamily="66" charset="0"/>
                  <a:ea typeface="+mn-ea"/>
                  <a:cs typeface="+mn-cs"/>
                </a:rPr>
                <a:t>ПЛАВНИКИ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5461050" y="3244334"/>
            <a:ext cx="1269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(слайд 2)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   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809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Рыбы прекрасно приспособлены для жизни вводе. Тела их обтекаемы, чтобы было легче плавать. Плавники и хвост помогают рыбам плавать. Хвостовой плавник толкает рыбу вперёд. Спинной плавник не даёт ей опрокинуться на бок. Грудные и брюшные плавники работают, как рули: с их помощью рыба поворачивает влево и вправо, погружается и всплывает.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747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 Рыбы не могут жить без кислорода . Большинство рыб получают его из воды с помощью жабр. Рыба заглатывает ртом воду и сразу же плотно его закрывает. Вода проходит через жабры, и содержащийся в ней кислород попадает в кровь. Вода выходит наружу через жаберные щели.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923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Отличительный признак рыб -чешуя. Рыбья чешуя растёт всю жизнь, нарастая колечками. Летом рыба быстро растёт – и колечко на чешуе широкое, а зимой почти не растёт и колечко получается узкое.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46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Речные рыбы карась ёрш окунь щука сом сом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7524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39</Words>
  <Application>Microsoft Office PowerPoint</Application>
  <PresentationFormat>Широкоэкранный</PresentationFormat>
  <Paragraphs>18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БМСШ 1-2</dc:creator>
  <cp:lastModifiedBy>БМСШ 1-2</cp:lastModifiedBy>
  <cp:revision>11</cp:revision>
  <dcterms:created xsi:type="dcterms:W3CDTF">2022-11-20T05:05:34Z</dcterms:created>
  <dcterms:modified xsi:type="dcterms:W3CDTF">2022-11-27T06:13:52Z</dcterms:modified>
</cp:coreProperties>
</file>