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57" r:id="rId5"/>
    <p:sldId id="274" r:id="rId6"/>
    <p:sldId id="272" r:id="rId7"/>
    <p:sldId id="273" r:id="rId8"/>
    <p:sldId id="258" r:id="rId9"/>
    <p:sldId id="264" r:id="rId10"/>
    <p:sldId id="270" r:id="rId11"/>
    <p:sldId id="267" r:id="rId12"/>
    <p:sldId id="268" r:id="rId13"/>
    <p:sldId id="265" r:id="rId14"/>
    <p:sldId id="277" r:id="rId15"/>
    <p:sldId id="275" r:id="rId16"/>
    <p:sldId id="266" r:id="rId17"/>
    <p:sldId id="259" r:id="rId18"/>
    <p:sldId id="269" r:id="rId19"/>
    <p:sldId id="271" r:id="rId20"/>
    <p:sldId id="278" r:id="rId21"/>
    <p:sldId id="279" r:id="rId22"/>
    <p:sldId id="280" r:id="rId23"/>
    <p:sldId id="281" r:id="rId24"/>
    <p:sldId id="26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2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9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4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9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8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5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5DA9-397D-4FC7-86C7-63FC0351EDAA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74AD-24A0-44C5-AACC-40C6BD5EB4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5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metodika-obucheniya-mladshih-shkolnikov-resheniyu-uravnenij-5731542.html" TargetMode="External"/><Relationship Id="rId7" Type="http://schemas.openxmlformats.org/officeDocument/2006/relationships/hyperlink" Target="https://nsportal.ru/vu/fakultet-pedagogicheskogo-obrazovaniya/teoriya-obucheniya-didaktika/lektsiya-6-diagnostika-i-kont" TargetMode="External"/><Relationship Id="rId2" Type="http://schemas.openxmlformats.org/officeDocument/2006/relationships/hyperlink" Target="https://infourok.ru/pedsovet-obektivnost-ocenki-i-kachestvo-znaniy-uchaschihsya-na-sovremennom-etape-razvitiya-obrazovaniya-2917221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fourok.ru/statya-kontrol-i-ocenka-3868682.html" TargetMode="External"/><Relationship Id="rId5" Type="http://schemas.openxmlformats.org/officeDocument/2006/relationships/hyperlink" Target="https://b6.cooksy.ru/articles/oshibki-pri-reshenii-uravneniy-v-nachalnoy-shkole/" TargetMode="External"/><Relationship Id="rId4" Type="http://schemas.openxmlformats.org/officeDocument/2006/relationships/hyperlink" Target="https://nsportal.ru/nachalnaya-shkola/materialy-mo/2012/08/14/rabota-nad-uravneniyami-v-nachalnoy-shkol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pedsovet-obektivnost-ocenki-i-kachestvo-znaniy-uchaschihsya-na-sovremennom-etape-razvitiya-obrazovaniya-2917221.htm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6134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организации контроля, оценки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решении уравнений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начальных классах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2340" y="4226467"/>
            <a:ext cx="44668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Семенова О.Н.,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Большемуртинская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№1»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56723" y="5682734"/>
            <a:ext cx="2884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7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733" y="270933"/>
            <a:ext cx="116501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</a:t>
            </a:r>
            <a:r>
              <a:rPr lang="ru-RU" sz="32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равенство, содержащее букву латинского алфавита, значение которой нужно найти.</a:t>
            </a:r>
          </a:p>
          <a:p>
            <a:r>
              <a:rPr lang="ru-RU" sz="32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уравнение</a:t>
            </a:r>
            <a:r>
              <a:rPr lang="ru-RU" sz="32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значит подобрать такое число, при котором равенство становится верным.</a:t>
            </a:r>
          </a:p>
          <a:p>
            <a:r>
              <a:rPr lang="ru-RU" sz="32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Любые уравнения решаются на основе зависимости между компонентами</a:t>
            </a:r>
            <a:r>
              <a:rPr lang="ru-RU" sz="32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Простые уравнения учащиеся начальной школы начинают решать уже 2 классе. По мере взросления, усложняются и уравнения, переходя от простых к сложным уравнениям в 4 классе начальной школы.</a:t>
            </a:r>
          </a:p>
          <a:p>
            <a:r>
              <a:rPr lang="ru-RU" sz="32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уравнения во 2 классе</a:t>
            </a:r>
            <a:r>
              <a:rPr lang="ru-RU" sz="32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решают на основе взаимосвязей между компонентами при сложении или вы­читании. </a:t>
            </a:r>
            <a:r>
              <a:rPr lang="ru-RU" sz="32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соблюдать алгоритм решения уравнения.</a:t>
            </a:r>
            <a:endParaRPr lang="ru-RU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4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82" y="0"/>
            <a:ext cx="8297433" cy="61349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7926" y="924467"/>
            <a:ext cx="18464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видов уравнения!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80359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15" y="204337"/>
            <a:ext cx="8202170" cy="6449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315" y="1141569"/>
            <a:ext cx="187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видов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уравнений!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20186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81590fe32c5a4fc873c282db25056fdbe69e04a1-523389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3" y="332846"/>
            <a:ext cx="8717493" cy="63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073835"/>
            <a:ext cx="26077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правил нахождения компонентов действий!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8331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5601" y="474133"/>
            <a:ext cx="11836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уравнений на основе зависимости между компонентами действий.</a:t>
            </a:r>
            <a:endParaRPr lang="ru-RU" alt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 Данный способ наиболее распространен в практике начальной школы.</a:t>
            </a:r>
            <a:endParaRPr lang="ru-RU" alt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уравнения основывается на знаниях определенных правил нахождения того или иного компонента арифметического действия.</a:t>
            </a:r>
            <a:endParaRPr lang="ru-RU" alt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в решении того же уравнения x+3=6 младший школьник</a:t>
            </a:r>
            <a:endParaRPr lang="ru-RU" alt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руководствуется взаимосвязями между компонентами операции сложения</a:t>
            </a:r>
            <a:endParaRPr lang="ru-RU" alt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чисел: чтобы найти неизвестное слагаемое, надо из суммы вычесть известное слагаемое. Таким образом, он находит решение х=6-3, х=3.</a:t>
            </a:r>
            <a:endParaRPr lang="ru-RU" alt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19954" y="185458"/>
            <a:ext cx="1240715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уравнений на основе соотношения между частью и целым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(графическая схема).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 Уравнения на сложение и вычитание с фигурами, отрезками, графическая модель уравнения рассматриваются в программе Л. Г.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Петерсон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 системе развивающего обучения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-Давыдова.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уравнение x+3=6 в этом случае может быть представлено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виде схемы.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Рисунок 2" descr="https://documents.infourok.ru/56d4db01-cd6b-42ab-a258-ba78523b53d2/0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12" y="1484966"/>
            <a:ext cx="44672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19953" y="3731735"/>
            <a:ext cx="12407153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Составляя подобные схемы, учащиеся на основе практических предметных действий выводят и усваивают правила: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целое равно сумме частей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найти часть, надо из целого вычесть другую часть.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 между частью и целым является затем для учащихся тем удобным и надежным инструментом, который позволяет им легко решать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уравнения с неизвестным слагаемым, уменьшаемым, вычитаемым.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6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38" y="762000"/>
            <a:ext cx="10235495" cy="55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8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4" y="254001"/>
            <a:ext cx="10828866" cy="63838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освоения раздела учащимися: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Названия компонентов и результатов действий, правила нахождения слагаемого, вычитаемого, множителя, делимого, делителя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Решать простые и усложнённые уравнения на основе нахождения неизвестного компонента; решать задачи способом составления таких уравнений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темы по классам: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       класс - Подготовительный этап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       класс - Знакомство с уравнением и овладение способом его решения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       класс - Составление уравнений по данному условию и вопросу, закрепление названий компонентов арифметических действий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       класс - Решение уравнений. Решение задач способом составления уравнений.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7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2.ppt-online.org/files2/slide/8/86Dlg9akdqIAZiyjXGm43fQKorEMenSuFU1bBvONh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5" y="0"/>
            <a:ext cx="8723841" cy="65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5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1659"/>
            <a:ext cx="10515600" cy="246371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исправления и предупреждения многих ошибок важно сформировать у школьников навыки самоконтроля.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состоят из двух частей: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умения обнаружить ошибку;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умения её объяснить и исправить.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4369770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учитель знает, что планомерное и систематическое повторение и есть основной помощник в ликвидации пробелов, а, следовательно, и ошибок.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1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fhd.multiurok.ru/e/d/9/ed9c5a88413fc569010287b741931c977d593029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01361"/>
            <a:ext cx="8110009" cy="60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5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4925" y="931334"/>
            <a:ext cx="11170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было дано 6 уравнений (уравнения  разных видов).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s://sun9-44.userapi.com/impg/Y6SLdwnWwU3MfpQ6qVzgMxvOok-yRZLFmljFMQ/W3Fth9GYs0k.jpg?size=1280x266&amp;quality=95&amp;sign=3f4bf898e272bfc1eb23cce0bd23859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5670"/>
            <a:ext cx="12192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56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65742"/>
              </p:ext>
            </p:extLst>
          </p:nvPr>
        </p:nvGraphicFramePr>
        <p:xfrm>
          <a:off x="152399" y="2391297"/>
          <a:ext cx="11751733" cy="2656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3625">
                  <a:extLst>
                    <a:ext uri="{9D8B030D-6E8A-4147-A177-3AD203B41FA5}">
                      <a16:colId xmlns:a16="http://schemas.microsoft.com/office/drawing/2014/main" val="738498643"/>
                    </a:ext>
                  </a:extLst>
                </a:gridCol>
                <a:gridCol w="1611134">
                  <a:extLst>
                    <a:ext uri="{9D8B030D-6E8A-4147-A177-3AD203B41FA5}">
                      <a16:colId xmlns:a16="http://schemas.microsoft.com/office/drawing/2014/main" val="99517531"/>
                    </a:ext>
                  </a:extLst>
                </a:gridCol>
                <a:gridCol w="1912227">
                  <a:extLst>
                    <a:ext uri="{9D8B030D-6E8A-4147-A177-3AD203B41FA5}">
                      <a16:colId xmlns:a16="http://schemas.microsoft.com/office/drawing/2014/main" val="2866911330"/>
                    </a:ext>
                  </a:extLst>
                </a:gridCol>
                <a:gridCol w="1721345">
                  <a:extLst>
                    <a:ext uri="{9D8B030D-6E8A-4147-A177-3AD203B41FA5}">
                      <a16:colId xmlns:a16="http://schemas.microsoft.com/office/drawing/2014/main" val="527240406"/>
                    </a:ext>
                  </a:extLst>
                </a:gridCol>
                <a:gridCol w="1611134">
                  <a:extLst>
                    <a:ext uri="{9D8B030D-6E8A-4147-A177-3AD203B41FA5}">
                      <a16:colId xmlns:a16="http://schemas.microsoft.com/office/drawing/2014/main" val="3277441631"/>
                    </a:ext>
                  </a:extLst>
                </a:gridCol>
                <a:gridCol w="1611134">
                  <a:extLst>
                    <a:ext uri="{9D8B030D-6E8A-4147-A177-3AD203B41FA5}">
                      <a16:colId xmlns:a16="http://schemas.microsoft.com/office/drawing/2014/main" val="4016430304"/>
                    </a:ext>
                  </a:extLst>
                </a:gridCol>
                <a:gridCol w="1611134">
                  <a:extLst>
                    <a:ext uri="{9D8B030D-6E8A-4147-A177-3AD203B41FA5}">
                      <a16:colId xmlns:a16="http://schemas.microsoft.com/office/drawing/2014/main" val="3416128797"/>
                    </a:ext>
                  </a:extLst>
                </a:gridCol>
              </a:tblGrid>
              <a:tr h="778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Уравнения на нахождение слагаемого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Уравнения на нахождение уменьшаемого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Уравнения на нахождение вычитаемого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Уравнения на нахождение множителя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Уравнения на нахождение делимого</a:t>
                      </a:r>
                      <a:endParaRPr lang="ru-RU" sz="20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Уравнения на нахождение делителя</a:t>
                      </a:r>
                      <a:endParaRPr lang="ru-RU" sz="20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765121"/>
                  </a:ext>
                </a:extLst>
              </a:tr>
              <a:tr h="1351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учащихся, решивших уравнения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414496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2728" y="298414"/>
            <a:ext cx="11421037" cy="2092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Таблица. Результаты решения простых уравнений разных видов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учащимися 3 А класса 24 ноября 2022г.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Примечание: желтым цветом выделены уравнения 3-ей четверти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 четверть – решение уравнений методом подбора)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5340" y="5502625"/>
            <a:ext cx="10059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учащихся 18                               На «5» 4 уч.</a:t>
            </a:r>
          </a:p>
          <a:p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Выполняло работу 13                          На «4»  8 уч.</a:t>
            </a:r>
          </a:p>
          <a:p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92,31%                                 На «3» 1 уч.</a:t>
            </a:r>
          </a:p>
          <a:p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Выполнение-100%                              Ошибки в вычислениях-2уч.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590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31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для объективного контроля, объективного оценивания при обучении уравнений считаю: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682323"/>
              </p:ext>
            </p:extLst>
          </p:nvPr>
        </p:nvGraphicFramePr>
        <p:xfrm>
          <a:off x="440264" y="2396066"/>
          <a:ext cx="1163320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601">
                  <a:extLst>
                    <a:ext uri="{9D8B030D-6E8A-4147-A177-3AD203B41FA5}">
                      <a16:colId xmlns:a16="http://schemas.microsoft.com/office/drawing/2014/main" val="899440882"/>
                    </a:ext>
                  </a:extLst>
                </a:gridCol>
                <a:gridCol w="5816601">
                  <a:extLst>
                    <a:ext uri="{9D8B030D-6E8A-4147-A177-3AD203B41FA5}">
                      <a16:colId xmlns:a16="http://schemas.microsoft.com/office/drawing/2014/main" val="1209738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</a:t>
                      </a:r>
                      <a:r>
                        <a:rPr lang="ru-RU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критериев, предъявляемых при решении уравнения (</a:t>
                      </a:r>
                      <a:r>
                        <a:rPr lang="ru-RU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= критерии могут назвать сами учащиеся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соотносить названные критерии (результаты, мини-цели) с решением уравнения (</a:t>
                      </a:r>
                      <a:r>
                        <a:rPr lang="ru-RU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02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74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84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00948"/>
              </p:ext>
            </p:extLst>
          </p:nvPr>
        </p:nvGraphicFramePr>
        <p:xfrm>
          <a:off x="237067" y="611921"/>
          <a:ext cx="12259733" cy="6344503"/>
        </p:xfrm>
        <a:graphic>
          <a:graphicData uri="http://schemas.openxmlformats.org/drawingml/2006/table">
            <a:tbl>
              <a:tblPr/>
              <a:tblGrid>
                <a:gridCol w="2829170">
                  <a:extLst>
                    <a:ext uri="{9D8B030D-6E8A-4147-A177-3AD203B41FA5}">
                      <a16:colId xmlns:a16="http://schemas.microsoft.com/office/drawing/2014/main" val="1350530314"/>
                    </a:ext>
                  </a:extLst>
                </a:gridCol>
                <a:gridCol w="9430563">
                  <a:extLst>
                    <a:ext uri="{9D8B030D-6E8A-4147-A177-3AD203B41FA5}">
                      <a16:colId xmlns:a16="http://schemas.microsoft.com/office/drawing/2014/main" val="517351429"/>
                    </a:ext>
                  </a:extLst>
                </a:gridCol>
              </a:tblGrid>
              <a:tr h="508212"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и название критерия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 содержания критерия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408623"/>
                  </a:ext>
                </a:extLst>
              </a:tr>
              <a:tr h="1669840">
                <a:tc>
                  <a:txBody>
                    <a:bodyPr/>
                    <a:lstStyle/>
                    <a:p>
                      <a:pPr rtl="0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Знание и понимание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 демонстрирует знание и понимание изученного материала, способен применять полученные знания в стандартных и измененных ситуациях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88783"/>
                  </a:ext>
                </a:extLst>
              </a:tr>
              <a:tr h="1669840">
                <a:tc>
                  <a:txBody>
                    <a:bodyPr/>
                    <a:lstStyle/>
                    <a:p>
                      <a:pPr rtl="0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Исследование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 исследует какую-либо задачу, применяя математические методы, находит закономерности, описывает с помощью языка математики взаимосвязь между ними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180669"/>
                  </a:ext>
                </a:extLst>
              </a:tr>
              <a:tr h="1282631">
                <a:tc>
                  <a:txBody>
                    <a:bodyPr/>
                    <a:lstStyle/>
                    <a:p>
                      <a:pPr rtl="0"/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Коммуникация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 способен передавать информацию, используя, соответствующую научную терминологию, условные обозначения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864300"/>
                  </a:ext>
                </a:extLst>
              </a:tr>
              <a:tr h="895422">
                <a:tc>
                  <a:txBody>
                    <a:bodyPr/>
                    <a:lstStyle/>
                    <a:p>
                      <a:pPr rtl="0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 размышляет о правильности и рациональности выбранного метода решения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50947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12800" y="-61556"/>
            <a:ext cx="9618133" cy="800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критериев и их краткое описание,</a:t>
            </a:r>
            <a:r>
              <a:rPr kumimoji="0" lang="ru-RU" altLang="ru-RU" sz="28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7-10 класс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2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2" y="795867"/>
            <a:ext cx="11463867" cy="548639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https://infourok.ru/pedsovet-obektivnost-ocenki-i-kachestvo-znaniy-uchaschihsya-na-sovremennom-etape-razvitiya-obrazovaniya-2917221.html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https://infourok.ru/metodika-obucheniya-mladshih-shkolnikov-resheniyu-uravnenij-5731542.html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https://nsportal.ru/nachalnaya-shkola/materialy-mo/2012/08/14/rabota-nad-uravneniyami-v-nachalnoy-shkole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https://b6.cooksy.ru/articles/oshibki-pri-reshenii-uravneniy-v-nachalnoy-shkole/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https://infourok.ru/statya-kontrol-i-ocenka-3868682.html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https://nsportal.ru/vu/fakultet-pedagogicheskogo-obrazovaniya/teoriya-obucheniya-didaktika/lektsiya-6-diagnostika-i-kont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1" y="15943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ресурсы: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0925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32134"/>
            <a:ext cx="12005733" cy="149754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процесс, действие (деятельность) оценивания, которое осуществляется человеком</a:t>
            </a:r>
            <a:r>
              <a:rPr lang="ru-RU" sz="3600" dirty="0"/>
              <a:t>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6" name="Picture 2" descr="https://cf2.ppt-online.org/files2/slide/t/tyZm0U5WFBSsfpQwJvLqGa9xAP36b7zNedXTihgcl2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93" y="365125"/>
            <a:ext cx="6928907" cy="51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77653" y="2960082"/>
            <a:ext cx="5002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 </a:t>
            </a:r>
            <a:r>
              <a:rPr lang="ru-RU" sz="36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заключается в проверке усвоения материала,</a:t>
            </a:r>
          </a:p>
          <a:p>
            <a:r>
              <a:rPr lang="ru-RU" sz="36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6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фиксирует результат.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7653" y="194543"/>
            <a:ext cx="4528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 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наблюдение за процессом усвоения знаний, умений и навыков.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9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193780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должен быть: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целенаправленным,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объективным,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всесторонним,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регулярным,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индивидуальным.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5001" y="237066"/>
            <a:ext cx="9016999" cy="562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контроля предупреждает случаи субъективных и ошибочных суждений, которые искажают действительную успеваемость учащихся и снижают воспитательное значение контроля.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Объективность контроля зависит от многих факторов.</a:t>
            </a:r>
            <a:endParaRPr lang="ru-RU" sz="2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них выделяют следующие:</a:t>
            </a:r>
            <a:endParaRPr lang="ru-RU" sz="2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четкое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выделение</a:t>
            </a:r>
            <a:r>
              <a:rPr lang="ru-RU" sz="2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общих и конкретных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целей обучения</a:t>
            </a:r>
            <a:r>
              <a:rPr lang="ru-RU" sz="2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обоснованность выделения и отбора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 контроля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–обеспеченность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методами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обработки, анализа и оценивания результатов контроля,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организованность 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контроля.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решения этих вопросов во многом зависит </a:t>
            </a:r>
            <a:r>
              <a:rPr lang="ru-RU" sz="26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6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контроля.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333" y="2556933"/>
            <a:ext cx="1778000" cy="1185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ученик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0399" y="4284134"/>
            <a:ext cx="1794934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743200" y="2861733"/>
            <a:ext cx="880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455333" y="3149600"/>
            <a:ext cx="1016000" cy="115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387600" y="3589866"/>
            <a:ext cx="1016000" cy="115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319866" y="3979334"/>
            <a:ext cx="1016000" cy="115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781301" y="4893733"/>
            <a:ext cx="486832" cy="84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69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dzbomb.ru/wp-content/uploads/book/2-klass/uchebnik-moro-1-chast/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33" y="230375"/>
            <a:ext cx="5458883" cy="63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8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f2.ppt-online.org/files2/slide/v/v3w9AHLDdanURqXsOt5Q8fEpjNkzVJSyxMCWgZ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2" y="259394"/>
            <a:ext cx="9045575" cy="67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2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65126"/>
            <a:ext cx="10515600" cy="193780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должен быть: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целенаправленным,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объективным,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всесторонним,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регулярным,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индивидуальным.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5001" y="237066"/>
            <a:ext cx="9016999" cy="562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контроля предупреждает случаи субъективных и ошибочных суждений, которые искажают действительную успеваемость учащихся и снижают воспитательное значение контроля.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Объективность контроля зависит от многих факторов.</a:t>
            </a:r>
            <a:endParaRPr lang="ru-RU" sz="2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них выделяют следующие:</a:t>
            </a:r>
            <a:endParaRPr lang="ru-RU" sz="2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четкое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выделение</a:t>
            </a:r>
            <a:r>
              <a:rPr lang="ru-RU" sz="2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общих и конкретных 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целей обучения</a:t>
            </a:r>
            <a:r>
              <a:rPr lang="ru-RU" sz="2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обоснованность выделения и отбора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 контроля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–обеспеченность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методами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обработки, анализа и оценивания результатов контроля,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организованность 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контроля.</a:t>
            </a:r>
            <a:endParaRPr lang="ru-RU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решения этих вопросов во многом зависит </a:t>
            </a:r>
            <a:r>
              <a:rPr lang="ru-RU" sz="26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6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ru-RU" sz="26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контроля.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333" y="2556933"/>
            <a:ext cx="1778000" cy="1185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ученик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0399" y="4284134"/>
            <a:ext cx="1794934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743200" y="2861733"/>
            <a:ext cx="880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455333" y="3149600"/>
            <a:ext cx="1016000" cy="115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387600" y="3589866"/>
            <a:ext cx="1016000" cy="115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319866" y="3979334"/>
            <a:ext cx="1016000" cy="1151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781301" y="4893733"/>
            <a:ext cx="486832" cy="84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17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333" y="389467"/>
            <a:ext cx="11091333" cy="588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свидетельствуют, что </a:t>
            </a:r>
            <a:r>
              <a:rPr lang="ru-RU" sz="44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обратная связь </a:t>
            </a:r>
            <a:r>
              <a:rPr lang="ru-RU" sz="44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плане успешности усвоения конкретных знаний и умений усиливает мотивацию обучающегося и повышает успеваемость.</a:t>
            </a:r>
            <a:endParaRPr lang="ru-RU" sz="4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Выставление </a:t>
            </a:r>
            <a:r>
              <a:rPr lang="ru-RU" sz="44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 следует сопровождать её обоснованием (комментированием).</a:t>
            </a:r>
            <a:endParaRPr lang="ru-RU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333" y="5823002"/>
            <a:ext cx="11091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infourok.ru/pedsovet-obektivnost-ocenki-i-kachestvo-znaniy-uchaschihsya-na-sovremennom-etape-razvitiya-obrazovaniya-2917221.html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4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887200" cy="620500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курсе алгебры выделяют различные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уравнений: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Линейные уравнения,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Квадратные уравнения,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Уравнения высших степеней,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Иррациональные уравнения,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Дробно-рациональные уравнения,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Тригонометрические уравнения,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Показательные уравнения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Логарифмические уравнения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Дифференциальные уравнения и т.д.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начальном курсе математике из всего этого списка дети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знакомятся 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линейными уравнениями, при этом данный термин «линейные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уравнения» не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23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387</Words>
  <Application>Microsoft Office PowerPoint</Application>
  <PresentationFormat>Широкоэкранный</PresentationFormat>
  <Paragraphs>101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Объективность организации контроля, оценки  при решении уравнений  в начальных классах</vt:lpstr>
      <vt:lpstr>Презентация PowerPoint</vt:lpstr>
      <vt:lpstr>Оценка – это процесс, действие (деятельность) оценивания, которое осуществляется человеком. </vt:lpstr>
      <vt:lpstr>Контроль должен быть: – целенаправленным, – объективным, – всесторонним, – регулярным, – индивидуальным. </vt:lpstr>
      <vt:lpstr>Презентация PowerPoint</vt:lpstr>
      <vt:lpstr>Презентация PowerPoint</vt:lpstr>
      <vt:lpstr>Контроль должен быть: – целенаправленным, – объективным, – всесторонним, – регулярным, – индивидуальным. </vt:lpstr>
      <vt:lpstr>Презентация PowerPoint</vt:lpstr>
      <vt:lpstr> В курсе алгебры выделяют различные виды уравнений: 1. Линейные уравнения, 2. Квадратные уравнения, 3. Уравнения высших степеней, 4. Иррациональные уравнения, 5. Дробно-рациональные уравнения, 6. Тригонометрические уравнения, 7. Показательные уравнения 8. Логарифмические уравнения 9. Дифференциальные уравнения и т.д.       В начальном курсе математике из всего этого списка дети знакомятся с линейными уравнениями, при этом данный термин «линейные уравнения» не вводится.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 освоения раздела учащимися: Знать - Названия компонентов и результатов действий, правила нахождения слагаемого, вычитаемого, множителя, делимого, делителя Уметь - Решать простые и усложнённые уравнения на основе нахождения неизвестного компонента; решать задачи способом составления таких уравнений.  Изучение темы по классам: 1        класс - Подготовительный этап 2        класс - Знакомство с уравнением и овладение способом его решения 3        класс - Составление уравнений по данному условию и вопросу, закрепление названий компонентов арифметических действий 4        класс - Решение уравнений. Решение задач способом составления уравнений. </vt:lpstr>
      <vt:lpstr>Презентация PowerPoint</vt:lpstr>
      <vt:lpstr>Для исправления и предупреждения многих ошибок важно сформировать у школьников навыки самоконтроля.   Эти навыки состоят из двух частей: а) умения обнаружить ошибку; б) умения её объяснить и исправить. </vt:lpstr>
      <vt:lpstr>Презентация PowerPoint</vt:lpstr>
      <vt:lpstr>Презентация PowerPoint</vt:lpstr>
      <vt:lpstr>Основой для объективного контроля, объективного оценивания при обучении уравнений считаю: </vt:lpstr>
      <vt:lpstr>Презентация PowerPoint</vt:lpstr>
      <vt:lpstr>https://infourok.ru/pedsovet-obektivnost-ocenki-i-kachestvo-znaniy-uchaschihsya-na-sovremennom-etape-razvitiya-obrazovaniya-2917221.html  https://infourok.ru/metodika-obucheniya-mladshih-shkolnikov-resheniyu-uravnenij-5731542.html  https://nsportal.ru/nachalnaya-shkola/materialy-mo/2012/08/14/rabota-nad-uravneniyami-v-nachalnoy-shkole  https://b6.cooksy.ru/articles/oshibki-pri-reshenii-uravneniy-v-nachalnoy-shkole/  https://infourok.ru/statya-kontrol-i-ocenka-3868682.html  https://nsportal.ru/vu/fakultet-pedagogicheskogo-obrazovaniya/teoriya-obucheniya-didaktika/lektsiya-6-diagnostika-i-kont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Объективность оценки  при решении уравнений  в начальных классах</dc:title>
  <dc:creator>роман кадацкий</dc:creator>
  <cp:lastModifiedBy>роман кадацкий</cp:lastModifiedBy>
  <cp:revision>21</cp:revision>
  <dcterms:created xsi:type="dcterms:W3CDTF">2022-11-23T16:05:56Z</dcterms:created>
  <dcterms:modified xsi:type="dcterms:W3CDTF">2024-01-28T12:38:16Z</dcterms:modified>
</cp:coreProperties>
</file>